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notesMasterIdLst>
    <p:notesMasterId r:id="rId35"/>
  </p:notesMasterIdLst>
  <p:handoutMasterIdLst>
    <p:handoutMasterId r:id="rId36"/>
  </p:handoutMasterIdLst>
  <p:sldIdLst>
    <p:sldId id="270" r:id="rId2"/>
    <p:sldId id="386" r:id="rId3"/>
    <p:sldId id="388" r:id="rId4"/>
    <p:sldId id="387" r:id="rId5"/>
    <p:sldId id="257" r:id="rId6"/>
    <p:sldId id="299" r:id="rId7"/>
    <p:sldId id="385" r:id="rId8"/>
    <p:sldId id="371" r:id="rId9"/>
    <p:sldId id="383" r:id="rId10"/>
    <p:sldId id="326" r:id="rId11"/>
    <p:sldId id="372" r:id="rId12"/>
    <p:sldId id="374" r:id="rId13"/>
    <p:sldId id="373" r:id="rId14"/>
    <p:sldId id="375" r:id="rId15"/>
    <p:sldId id="376" r:id="rId16"/>
    <p:sldId id="377" r:id="rId17"/>
    <p:sldId id="378" r:id="rId18"/>
    <p:sldId id="379" r:id="rId19"/>
    <p:sldId id="380" r:id="rId20"/>
    <p:sldId id="381" r:id="rId21"/>
    <p:sldId id="382" r:id="rId22"/>
    <p:sldId id="390" r:id="rId23"/>
    <p:sldId id="391" r:id="rId24"/>
    <p:sldId id="392" r:id="rId25"/>
    <p:sldId id="394" r:id="rId26"/>
    <p:sldId id="395" r:id="rId27"/>
    <p:sldId id="397" r:id="rId28"/>
    <p:sldId id="396" r:id="rId29"/>
    <p:sldId id="384" r:id="rId30"/>
    <p:sldId id="348" r:id="rId31"/>
    <p:sldId id="370" r:id="rId32"/>
    <p:sldId id="356" r:id="rId33"/>
    <p:sldId id="335" r:id="rId34"/>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4877A3-F99D-50A7-3BB3-812D40D700F4}" name="SIU, Gilman [HTI]" initials="KS" userId="S::khsiu@polyu.edu.hk::381a7ad6-dadb-457c-8f57-9385018a76a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nid_YY_SIN" initials="E" lastIdx="0" clrIdx="0">
    <p:extLst>
      <p:ext uri="{19B8F6BF-5375-455C-9EA6-DF929625EA0E}">
        <p15:presenceInfo xmlns:p15="http://schemas.microsoft.com/office/powerpoint/2012/main" userId="Enid_YY_S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0C644"/>
    <a:srgbClr val="13DF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39" autoAdjust="0"/>
    <p:restoredTop sz="94660"/>
  </p:normalViewPr>
  <p:slideViewPr>
    <p:cSldViewPr snapToGrid="0">
      <p:cViewPr varScale="1">
        <p:scale>
          <a:sx n="108" d="100"/>
          <a:sy n="108" d="100"/>
        </p:scale>
        <p:origin x="972" y="102"/>
      </p:cViewPr>
      <p:guideLst>
        <p:guide orient="horz" pos="2160"/>
        <p:guide pos="3840"/>
      </p:guideLst>
    </p:cSldViewPr>
  </p:slideViewPr>
  <p:notesTextViewPr>
    <p:cViewPr>
      <p:scale>
        <a:sx n="3" d="2"/>
        <a:sy n="3" d="2"/>
      </p:scale>
      <p:origin x="0" y="0"/>
    </p:cViewPr>
  </p:notesTextViewPr>
  <p:notesViewPr>
    <p:cSldViewPr snapToGrid="0" showGuides="1">
      <p:cViewPr varScale="1">
        <p:scale>
          <a:sx n="76" d="100"/>
          <a:sy n="76" d="100"/>
        </p:scale>
        <p:origin x="402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50529" cy="497524"/>
          </a:xfrm>
          <a:prstGeom prst="rect">
            <a:avLst/>
          </a:prstGeom>
        </p:spPr>
        <p:txBody>
          <a:bodyPr vert="horz" lIns="91550" tIns="45774" rIns="91550" bIns="45774" rtlCol="0"/>
          <a:lstStyle>
            <a:lvl1pPr algn="l">
              <a:defRPr sz="1200"/>
            </a:lvl1pPr>
          </a:lstStyle>
          <a:p>
            <a:endParaRPr lang="zh-HK" altLang="en-US"/>
          </a:p>
        </p:txBody>
      </p:sp>
      <p:sp>
        <p:nvSpPr>
          <p:cNvPr id="3" name="日期版面配置區 2"/>
          <p:cNvSpPr>
            <a:spLocks noGrp="1"/>
          </p:cNvSpPr>
          <p:nvPr>
            <p:ph type="dt" sz="quarter" idx="1"/>
          </p:nvPr>
        </p:nvSpPr>
        <p:spPr>
          <a:xfrm>
            <a:off x="3855082" y="0"/>
            <a:ext cx="2950529" cy="497524"/>
          </a:xfrm>
          <a:prstGeom prst="rect">
            <a:avLst/>
          </a:prstGeom>
        </p:spPr>
        <p:txBody>
          <a:bodyPr vert="horz" lIns="91550" tIns="45774" rIns="91550" bIns="45774" rtlCol="0"/>
          <a:lstStyle>
            <a:lvl1pPr algn="r">
              <a:defRPr sz="1200"/>
            </a:lvl1pPr>
          </a:lstStyle>
          <a:p>
            <a:fld id="{5439182E-0DC2-4A98-8A5D-04E8A8C0A2F9}" type="datetimeFigureOut">
              <a:rPr lang="zh-HK" altLang="en-US" smtClean="0"/>
              <a:t>9/6/2026</a:t>
            </a:fld>
            <a:endParaRPr lang="zh-HK" altLang="en-US"/>
          </a:p>
        </p:txBody>
      </p:sp>
      <p:sp>
        <p:nvSpPr>
          <p:cNvPr id="4" name="頁尾版面配置區 3"/>
          <p:cNvSpPr>
            <a:spLocks noGrp="1"/>
          </p:cNvSpPr>
          <p:nvPr>
            <p:ph type="ftr" sz="quarter" idx="2"/>
          </p:nvPr>
        </p:nvSpPr>
        <p:spPr>
          <a:xfrm>
            <a:off x="1" y="9441815"/>
            <a:ext cx="2950529" cy="497524"/>
          </a:xfrm>
          <a:prstGeom prst="rect">
            <a:avLst/>
          </a:prstGeom>
        </p:spPr>
        <p:txBody>
          <a:bodyPr vert="horz" lIns="91550" tIns="45774" rIns="91550" bIns="45774" rtlCol="0" anchor="b"/>
          <a:lstStyle>
            <a:lvl1pPr algn="l">
              <a:defRPr sz="1200"/>
            </a:lvl1pPr>
          </a:lstStyle>
          <a:p>
            <a:endParaRPr lang="zh-HK" altLang="en-US"/>
          </a:p>
        </p:txBody>
      </p:sp>
      <p:sp>
        <p:nvSpPr>
          <p:cNvPr id="5" name="投影片編號版面配置區 4"/>
          <p:cNvSpPr>
            <a:spLocks noGrp="1"/>
          </p:cNvSpPr>
          <p:nvPr>
            <p:ph type="sldNum" sz="quarter" idx="3"/>
          </p:nvPr>
        </p:nvSpPr>
        <p:spPr>
          <a:xfrm>
            <a:off x="3855082" y="9441815"/>
            <a:ext cx="2950529" cy="497524"/>
          </a:xfrm>
          <a:prstGeom prst="rect">
            <a:avLst/>
          </a:prstGeom>
        </p:spPr>
        <p:txBody>
          <a:bodyPr vert="horz" lIns="91550" tIns="45774" rIns="91550" bIns="45774" rtlCol="0" anchor="b"/>
          <a:lstStyle>
            <a:lvl1pPr algn="r">
              <a:defRPr sz="1200"/>
            </a:lvl1pPr>
          </a:lstStyle>
          <a:p>
            <a:fld id="{761C12F6-6F02-4429-90FD-D4DAD1BB95D0}" type="slidenum">
              <a:rPr lang="zh-HK" altLang="en-US" smtClean="0"/>
              <a:t>‹#›</a:t>
            </a:fld>
            <a:endParaRPr lang="zh-HK" altLang="en-US"/>
          </a:p>
        </p:txBody>
      </p:sp>
    </p:spTree>
    <p:extLst>
      <p:ext uri="{BB962C8B-B14F-4D97-AF65-F5344CB8AC3E}">
        <p14:creationId xmlns:p14="http://schemas.microsoft.com/office/powerpoint/2010/main" val="2567065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
            <a:ext cx="2949575" cy="498475"/>
          </a:xfrm>
          <a:prstGeom prst="rect">
            <a:avLst/>
          </a:prstGeom>
        </p:spPr>
        <p:txBody>
          <a:bodyPr vert="horz" lIns="91430" tIns="45715" rIns="91430" bIns="45715" rtlCol="0"/>
          <a:lstStyle>
            <a:lvl1pPr algn="l">
              <a:defRPr sz="1200"/>
            </a:lvl1pPr>
          </a:lstStyle>
          <a:p>
            <a:endParaRPr lang="zh-HK" altLang="en-US"/>
          </a:p>
        </p:txBody>
      </p:sp>
      <p:sp>
        <p:nvSpPr>
          <p:cNvPr id="3" name="日期版面配置區 2"/>
          <p:cNvSpPr>
            <a:spLocks noGrp="1"/>
          </p:cNvSpPr>
          <p:nvPr>
            <p:ph type="dt" idx="1"/>
          </p:nvPr>
        </p:nvSpPr>
        <p:spPr>
          <a:xfrm>
            <a:off x="3856039" y="1"/>
            <a:ext cx="2949575" cy="498475"/>
          </a:xfrm>
          <a:prstGeom prst="rect">
            <a:avLst/>
          </a:prstGeom>
        </p:spPr>
        <p:txBody>
          <a:bodyPr vert="horz" lIns="91430" tIns="45715" rIns="91430" bIns="45715" rtlCol="0"/>
          <a:lstStyle>
            <a:lvl1pPr algn="r">
              <a:defRPr sz="1200"/>
            </a:lvl1pPr>
          </a:lstStyle>
          <a:p>
            <a:fld id="{17322872-DEF0-4657-9E52-50860F374FD6}" type="datetimeFigureOut">
              <a:rPr lang="zh-HK" altLang="en-US" smtClean="0"/>
              <a:t>9/6/2026</a:t>
            </a:fld>
            <a:endParaRPr lang="zh-HK" altLang="en-US"/>
          </a:p>
        </p:txBody>
      </p:sp>
      <p:sp>
        <p:nvSpPr>
          <p:cNvPr id="4" name="投影片影像版面配置區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0" tIns="45715" rIns="91430" bIns="45715" rtlCol="0" anchor="ctr"/>
          <a:lstStyle/>
          <a:p>
            <a:endParaRPr lang="zh-HK" altLang="en-US"/>
          </a:p>
        </p:txBody>
      </p:sp>
      <p:sp>
        <p:nvSpPr>
          <p:cNvPr id="5" name="備忘稿版面配置區 4"/>
          <p:cNvSpPr>
            <a:spLocks noGrp="1"/>
          </p:cNvSpPr>
          <p:nvPr>
            <p:ph type="body" sz="quarter" idx="3"/>
          </p:nvPr>
        </p:nvSpPr>
        <p:spPr>
          <a:xfrm>
            <a:off x="681038" y="4783139"/>
            <a:ext cx="5445125" cy="3913187"/>
          </a:xfrm>
          <a:prstGeom prst="rect">
            <a:avLst/>
          </a:prstGeom>
        </p:spPr>
        <p:txBody>
          <a:bodyPr vert="horz" lIns="91430" tIns="45715" rIns="91430" bIns="45715"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6" name="頁尾版面配置區 5"/>
          <p:cNvSpPr>
            <a:spLocks noGrp="1"/>
          </p:cNvSpPr>
          <p:nvPr>
            <p:ph type="ftr" sz="quarter" idx="4"/>
          </p:nvPr>
        </p:nvSpPr>
        <p:spPr>
          <a:xfrm>
            <a:off x="0" y="9440864"/>
            <a:ext cx="2949575" cy="498475"/>
          </a:xfrm>
          <a:prstGeom prst="rect">
            <a:avLst/>
          </a:prstGeom>
        </p:spPr>
        <p:txBody>
          <a:bodyPr vert="horz" lIns="91430" tIns="45715" rIns="91430" bIns="45715" rtlCol="0" anchor="b"/>
          <a:lstStyle>
            <a:lvl1pPr algn="l">
              <a:defRPr sz="1200"/>
            </a:lvl1pPr>
          </a:lstStyle>
          <a:p>
            <a:endParaRPr lang="zh-HK" altLang="en-US"/>
          </a:p>
        </p:txBody>
      </p:sp>
      <p:sp>
        <p:nvSpPr>
          <p:cNvPr id="7" name="投影片編號版面配置區 6"/>
          <p:cNvSpPr>
            <a:spLocks noGrp="1"/>
          </p:cNvSpPr>
          <p:nvPr>
            <p:ph type="sldNum" sz="quarter" idx="5"/>
          </p:nvPr>
        </p:nvSpPr>
        <p:spPr>
          <a:xfrm>
            <a:off x="3856039" y="9440864"/>
            <a:ext cx="2949575" cy="498475"/>
          </a:xfrm>
          <a:prstGeom prst="rect">
            <a:avLst/>
          </a:prstGeom>
        </p:spPr>
        <p:txBody>
          <a:bodyPr vert="horz" lIns="91430" tIns="45715" rIns="91430" bIns="45715" rtlCol="0" anchor="b"/>
          <a:lstStyle>
            <a:lvl1pPr algn="r">
              <a:defRPr sz="1200"/>
            </a:lvl1pPr>
          </a:lstStyle>
          <a:p>
            <a:fld id="{E69E6F0A-E537-49A6-BD0F-E31D15064EA3}" type="slidenum">
              <a:rPr lang="zh-HK" altLang="en-US" smtClean="0"/>
              <a:t>‹#›</a:t>
            </a:fld>
            <a:endParaRPr lang="zh-HK" altLang="en-US"/>
          </a:p>
        </p:txBody>
      </p:sp>
    </p:spTree>
    <p:extLst>
      <p:ext uri="{BB962C8B-B14F-4D97-AF65-F5344CB8AC3E}">
        <p14:creationId xmlns:p14="http://schemas.microsoft.com/office/powerpoint/2010/main" val="98901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0" userDrawn="1">
          <p15:clr>
            <a:srgbClr val="F26B43"/>
          </p15:clr>
        </p15:guide>
        <p15:guide id="2" pos="2144"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348427855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4502904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855631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90663277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8223289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27209954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24925251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41070171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19019537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345470815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8546868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8" name="Footer Placeholder 7"/>
          <p:cNvSpPr>
            <a:spLocks noGrp="1"/>
          </p:cNvSpPr>
          <p:nvPr>
            <p:ph type="ftr" sz="quarter" idx="11"/>
          </p:nvPr>
        </p:nvSpPr>
        <p:spPr/>
        <p:txBody>
          <a:bodyPr/>
          <a:lstStyle/>
          <a:p>
            <a:endParaRPr lang="zh-HK" altLang="en-US"/>
          </a:p>
        </p:txBody>
      </p:sp>
      <p:sp>
        <p:nvSpPr>
          <p:cNvPr id="9" name="Slide Number Placeholder 8"/>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6784964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4" name="Footer Placeholder 3"/>
          <p:cNvSpPr>
            <a:spLocks noGrp="1"/>
          </p:cNvSpPr>
          <p:nvPr>
            <p:ph type="ftr" sz="quarter" idx="11"/>
          </p:nvPr>
        </p:nvSpPr>
        <p:spPr/>
        <p:txBody>
          <a:bodyPr/>
          <a:lstStyle/>
          <a:p>
            <a:endParaRPr lang="zh-HK" altLang="en-US"/>
          </a:p>
        </p:txBody>
      </p:sp>
      <p:sp>
        <p:nvSpPr>
          <p:cNvPr id="5" name="Slide Number Placeholder 4"/>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74611222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3" name="Footer Placeholder 2"/>
          <p:cNvSpPr>
            <a:spLocks noGrp="1"/>
          </p:cNvSpPr>
          <p:nvPr>
            <p:ph type="ftr" sz="quarter" idx="11"/>
          </p:nvPr>
        </p:nvSpPr>
        <p:spPr/>
        <p:txBody>
          <a:bodyPr/>
          <a:lstStyle/>
          <a:p>
            <a:endParaRPr lang="zh-HK" altLang="en-US"/>
          </a:p>
        </p:txBody>
      </p:sp>
      <p:sp>
        <p:nvSpPr>
          <p:cNvPr id="4" name="Slide Number Placeholder 3"/>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10626833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821323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A263C0-BB08-4EC1-9EE1-7D78BADE66FA}" type="datetime1">
              <a:rPr lang="zh-HK" altLang="en-US" smtClean="0"/>
              <a:t>9/6/2026</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405868111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A263C0-BB08-4EC1-9EE1-7D78BADE66FA}" type="datetime1">
              <a:rPr lang="zh-HK" altLang="en-US" smtClean="0"/>
              <a:t>9/6/2026</a:t>
            </a:fld>
            <a:endParaRPr lang="zh-HK"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HK"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540960796"/>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Lst>
  <p:hf hdr="0" ft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66647" y="1749810"/>
            <a:ext cx="11079769" cy="3177308"/>
          </a:xfrm>
        </p:spPr>
        <p:txBody>
          <a:bodyPr>
            <a:normAutofit fontScale="90000"/>
          </a:bodyPr>
          <a:lstStyle/>
          <a:p>
            <a:pPr algn="ctr"/>
            <a:br>
              <a:rPr lang="en-US" altLang="zh-TW" sz="5400" b="1" dirty="0">
                <a:solidFill>
                  <a:srgbClr val="70AD47">
                    <a:lumMod val="50000"/>
                  </a:srgbClr>
                </a:solidFill>
                <a:latin typeface="新細明體" panose="02020500000000000000" pitchFamily="18" charset="-120"/>
                <a:ea typeface="新細明體" panose="02020500000000000000" pitchFamily="18" charset="-120"/>
              </a:rPr>
            </a:br>
            <a:br>
              <a:rPr lang="en-US" altLang="zh-TW" sz="5400" b="1" dirty="0">
                <a:solidFill>
                  <a:srgbClr val="70AD47">
                    <a:lumMod val="50000"/>
                  </a:srgbClr>
                </a:solidFill>
                <a:latin typeface="新細明體" panose="02020500000000000000" pitchFamily="18" charset="-120"/>
                <a:ea typeface="新細明體" panose="02020500000000000000" pitchFamily="18" charset="-120"/>
              </a:rPr>
            </a:br>
            <a: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Updates on Mandatory Continuing Professional Development Scheme</a:t>
            </a:r>
            <a:b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for Radiographers</a:t>
            </a:r>
            <a:b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b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31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Seminar</a:t>
            </a:r>
            <a:br>
              <a:rPr lang="en-US" altLang="zh-TW" sz="31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br>
              <a:rPr lang="en-US" altLang="zh-TW" sz="44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33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8 June 2026</a:t>
            </a:r>
            <a:br>
              <a:rPr lang="en-US" altLang="zh-TW" sz="33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endParaRPr lang="zh-HK" altLang="en-US" sz="33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3" name="標題 1">
            <a:extLst>
              <a:ext uri="{FF2B5EF4-FFF2-40B4-BE49-F238E27FC236}">
                <a16:creationId xmlns:a16="http://schemas.microsoft.com/office/drawing/2014/main" id="{8C8F891B-AEB0-747F-D31D-D0C5A8AFF1B2}"/>
              </a:ext>
            </a:extLst>
          </p:cNvPr>
          <p:cNvSpPr txBox="1">
            <a:spLocks/>
          </p:cNvSpPr>
          <p:nvPr/>
        </p:nvSpPr>
        <p:spPr>
          <a:xfrm>
            <a:off x="0" y="143164"/>
            <a:ext cx="11079769" cy="3029526"/>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zh-HK" altLang="en-US"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4" name="標題 1">
            <a:extLst>
              <a:ext uri="{FF2B5EF4-FFF2-40B4-BE49-F238E27FC236}">
                <a16:creationId xmlns:a16="http://schemas.microsoft.com/office/drawing/2014/main" id="{B97574B1-F5A3-3CE9-782D-FB8F31C8CD1A}"/>
              </a:ext>
            </a:extLst>
          </p:cNvPr>
          <p:cNvSpPr txBox="1">
            <a:spLocks/>
          </p:cNvSpPr>
          <p:nvPr/>
        </p:nvSpPr>
        <p:spPr>
          <a:xfrm>
            <a:off x="0" y="326930"/>
            <a:ext cx="11079769" cy="3177308"/>
          </a:xfrm>
          <a:prstGeom prst="rect">
            <a:avLst/>
          </a:prstGeom>
        </p:spPr>
        <p:txBody>
          <a:bodyPr vert="horz" lIns="91440" tIns="45720" rIns="91440" bIns="45720" rtlCol="0" anchor="t">
            <a:normAutofit fontScale="82500" lnSpcReduction="200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br>
              <a:rPr lang="en-US" altLang="zh-TW" sz="5400" b="1" dirty="0">
                <a:solidFill>
                  <a:srgbClr val="70AD47">
                    <a:lumMod val="50000"/>
                  </a:srgbClr>
                </a:solidFill>
                <a:latin typeface="新細明體" panose="02020500000000000000" pitchFamily="18" charset="-120"/>
                <a:ea typeface="新細明體" panose="02020500000000000000" pitchFamily="18" charset="-120"/>
              </a:rPr>
            </a:br>
            <a:r>
              <a:rPr lang="en-US" altLang="zh-TW" sz="54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Education Committee</a:t>
            </a:r>
            <a:br>
              <a:rPr lang="en-US" altLang="zh-TW" sz="54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54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Radiographers Board</a:t>
            </a:r>
            <a:br>
              <a:rPr lang="en-US" altLang="zh-TW" sz="5400" b="1" dirty="0">
                <a:solidFill>
                  <a:srgbClr val="70AD47">
                    <a:lumMod val="50000"/>
                  </a:srgbClr>
                </a:solidFill>
                <a:latin typeface="新細明體" panose="02020500000000000000" pitchFamily="18" charset="-120"/>
                <a:ea typeface="新細明體" panose="02020500000000000000" pitchFamily="18" charset="-120"/>
              </a:rPr>
            </a:br>
            <a:br>
              <a:rPr lang="en-US" altLang="zh-TW" sz="44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br>
              <a:rPr lang="en-US" altLang="zh-TW" sz="33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endParaRPr lang="zh-HK" altLang="en-US" sz="33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820634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480843" y="98011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7" name="標題 1"/>
          <p:cNvSpPr>
            <a:spLocks noGrp="1"/>
          </p:cNvSpPr>
          <p:nvPr>
            <p:ph type="title"/>
          </p:nvPr>
        </p:nvSpPr>
        <p:spPr>
          <a:xfrm>
            <a:off x="511229" y="229825"/>
            <a:ext cx="8596668" cy="1104211"/>
          </a:xfrm>
        </p:spPr>
        <p:txBody>
          <a:bodyPr>
            <a:normAutofit/>
          </a:bodyPr>
          <a:lstStyle/>
          <a:p>
            <a:r>
              <a:rPr lang="en-GB" altLang="zh-HK" sz="2000" b="1" kern="100" dirty="0">
                <a:effectLst/>
                <a:latin typeface="Times New Roman" panose="02020603050405020304" pitchFamily="18" charset="0"/>
                <a:ea typeface="新細明體" panose="02020500000000000000" pitchFamily="18" charset="-120"/>
              </a:rPr>
              <a:t>Transition of Code of Practice-linked (“CoP-linked”) CPD to Practising Certificate-linked (“PC-linked”) CPD Scheme </a:t>
            </a:r>
            <a:endParaRPr lang="zh-TW" altLang="zh-HK" sz="2000" kern="100" dirty="0">
              <a:effectLst/>
              <a:latin typeface="Times New Roman" panose="02020603050405020304" pitchFamily="18" charset="0"/>
              <a:ea typeface="新細明體" panose="02020500000000000000" pitchFamily="18" charset="-120"/>
            </a:endParaRPr>
          </a:p>
        </p:txBody>
      </p:sp>
      <p:sp>
        <p:nvSpPr>
          <p:cNvPr id="11" name="投影片編號版面配置區 6">
            <a:extLst>
              <a:ext uri="{FF2B5EF4-FFF2-40B4-BE49-F238E27FC236}">
                <a16:creationId xmlns:a16="http://schemas.microsoft.com/office/drawing/2014/main" id="{A7084C75-C9E2-53FA-C3CF-F7FC8B1CDFD5}"/>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10</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5AB3C37-F17B-BDA6-5736-F89C65CBABF5}"/>
              </a:ext>
            </a:extLst>
          </p:cNvPr>
          <p:cNvSpPr txBox="1"/>
          <p:nvPr/>
        </p:nvSpPr>
        <p:spPr>
          <a:xfrm>
            <a:off x="414882" y="933926"/>
            <a:ext cx="9594811" cy="400110"/>
          </a:xfrm>
          <a:prstGeom prst="rect">
            <a:avLst/>
          </a:prstGeom>
          <a:noFill/>
        </p:spPr>
        <p:txBody>
          <a:bodyPr wrap="square" rtlCol="0">
            <a:spAutoFit/>
          </a:bodyPr>
          <a:lstStyle/>
          <a:p>
            <a:endParaRPr lang="en-US"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A13C7E2-444F-5047-8B09-8447A6CE77C3}"/>
              </a:ext>
            </a:extLst>
          </p:cNvPr>
          <p:cNvPicPr>
            <a:picLocks noChangeAspect="1"/>
          </p:cNvPicPr>
          <p:nvPr/>
        </p:nvPicPr>
        <p:blipFill>
          <a:blip r:embed="rId2"/>
          <a:stretch>
            <a:fillRect/>
          </a:stretch>
        </p:blipFill>
        <p:spPr>
          <a:xfrm>
            <a:off x="511229" y="909078"/>
            <a:ext cx="10042827" cy="5926661"/>
          </a:xfrm>
          <a:prstGeom prst="rect">
            <a:avLst/>
          </a:prstGeom>
        </p:spPr>
      </p:pic>
    </p:spTree>
    <p:extLst>
      <p:ext uri="{BB962C8B-B14F-4D97-AF65-F5344CB8AC3E}">
        <p14:creationId xmlns:p14="http://schemas.microsoft.com/office/powerpoint/2010/main" val="3658187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510452"/>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1A</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43769" y="6305232"/>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11</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624163" y="3491801"/>
            <a:ext cx="7606311" cy="3353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712171" y="2797355"/>
            <a:ext cx="401603" cy="642565"/>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2423773" y="2773481"/>
            <a:ext cx="137897" cy="230274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1056949" y="3516936"/>
            <a:ext cx="785004"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1.7.2024</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221189" y="3530769"/>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1007494" y="4035883"/>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(1.7.2024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4974050" y="3548268"/>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4386782" y="3578781"/>
            <a:ext cx="136348" cy="1606147"/>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3137103" y="4560043"/>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9" name="Right Bracket 18">
            <a:extLst>
              <a:ext uri="{FF2B5EF4-FFF2-40B4-BE49-F238E27FC236}">
                <a16:creationId xmlns:a16="http://schemas.microsoft.com/office/drawing/2014/main" id="{F39A1CEC-3DDA-2788-0EA3-3BEF9EBC2751}"/>
              </a:ext>
            </a:extLst>
          </p:cNvPr>
          <p:cNvSpPr/>
          <p:nvPr/>
        </p:nvSpPr>
        <p:spPr>
          <a:xfrm rot="5400000">
            <a:off x="6430604" y="3651715"/>
            <a:ext cx="166718" cy="2511866"/>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12">
            <a:extLst>
              <a:ext uri="{FF2B5EF4-FFF2-40B4-BE49-F238E27FC236}">
                <a16:creationId xmlns:a16="http://schemas.microsoft.com/office/drawing/2014/main" id="{46B6A934-3230-C042-2B87-F57D7ACAB190}"/>
              </a:ext>
            </a:extLst>
          </p:cNvPr>
          <p:cNvSpPr/>
          <p:nvPr/>
        </p:nvSpPr>
        <p:spPr>
          <a:xfrm>
            <a:off x="5013429" y="5048077"/>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7484242" y="356351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1.7.2032</a:t>
            </a:r>
          </a:p>
        </p:txBody>
      </p:sp>
      <p:pic>
        <p:nvPicPr>
          <p:cNvPr id="24" name="Image 1" descr="preencoded.png">
            <a:extLst>
              <a:ext uri="{FF2B5EF4-FFF2-40B4-BE49-F238E27FC236}">
                <a16:creationId xmlns:a16="http://schemas.microsoft.com/office/drawing/2014/main" id="{9BA3384C-D99B-97BC-DE64-4D19592CDAD2}"/>
              </a:ext>
            </a:extLst>
          </p:cNvPr>
          <p:cNvPicPr>
            <a:picLocks noChangeAspect="1"/>
          </p:cNvPicPr>
          <p:nvPr/>
        </p:nvPicPr>
        <p:blipFill>
          <a:blip r:embed="rId3"/>
          <a:stretch>
            <a:fillRect/>
          </a:stretch>
        </p:blipFill>
        <p:spPr>
          <a:xfrm>
            <a:off x="2466197" y="3174308"/>
            <a:ext cx="258793" cy="258793"/>
          </a:xfrm>
          <a:prstGeom prst="rect">
            <a:avLst/>
          </a:prstGeom>
        </p:spPr>
      </p:pic>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3"/>
          <a:stretch>
            <a:fillRect/>
          </a:stretch>
        </p:blipFill>
        <p:spPr>
          <a:xfrm>
            <a:off x="4956270" y="3193829"/>
            <a:ext cx="258793" cy="258793"/>
          </a:xfrm>
          <a:prstGeom prst="rect">
            <a:avLst/>
          </a:prstGeom>
        </p:spPr>
      </p:pic>
      <p:pic>
        <p:nvPicPr>
          <p:cNvPr id="26" name="Image 1" descr="preencoded.png">
            <a:extLst>
              <a:ext uri="{FF2B5EF4-FFF2-40B4-BE49-F238E27FC236}">
                <a16:creationId xmlns:a16="http://schemas.microsoft.com/office/drawing/2014/main" id="{E929CDB7-8498-A355-2995-F2F076DEDAED}"/>
              </a:ext>
            </a:extLst>
          </p:cNvPr>
          <p:cNvPicPr>
            <a:picLocks noChangeAspect="1"/>
          </p:cNvPicPr>
          <p:nvPr/>
        </p:nvPicPr>
        <p:blipFill>
          <a:blip r:embed="rId3"/>
          <a:stretch>
            <a:fillRect/>
          </a:stretch>
        </p:blipFill>
        <p:spPr>
          <a:xfrm>
            <a:off x="7403619" y="3210071"/>
            <a:ext cx="258793" cy="258793"/>
          </a:xfrm>
          <a:prstGeom prst="rect">
            <a:avLst/>
          </a:prstGeom>
        </p:spPr>
      </p:pic>
      <p:pic>
        <p:nvPicPr>
          <p:cNvPr id="29" name="Image 1" descr="preencoded.png">
            <a:extLst>
              <a:ext uri="{FF2B5EF4-FFF2-40B4-BE49-F238E27FC236}">
                <a16:creationId xmlns:a16="http://schemas.microsoft.com/office/drawing/2014/main" id="{0642D5C7-22B5-B335-B2FF-C26B393A4D52}"/>
              </a:ext>
            </a:extLst>
          </p:cNvPr>
          <p:cNvPicPr>
            <a:picLocks noChangeAspect="1"/>
          </p:cNvPicPr>
          <p:nvPr/>
        </p:nvPicPr>
        <p:blipFill>
          <a:blip r:embed="rId3"/>
          <a:stretch>
            <a:fillRect/>
          </a:stretch>
        </p:blipFill>
        <p:spPr>
          <a:xfrm>
            <a:off x="624909" y="5527920"/>
            <a:ext cx="258793" cy="258793"/>
          </a:xfrm>
          <a:prstGeom prst="rect">
            <a:avLst/>
          </a:prstGeom>
        </p:spPr>
      </p:pic>
      <p:sp>
        <p:nvSpPr>
          <p:cNvPr id="30" name="TextBox 29">
            <a:extLst>
              <a:ext uri="{FF2B5EF4-FFF2-40B4-BE49-F238E27FC236}">
                <a16:creationId xmlns:a16="http://schemas.microsoft.com/office/drawing/2014/main" id="{65730F1F-77EB-4C86-8660-507FBF4181B9}"/>
              </a:ext>
            </a:extLst>
          </p:cNvPr>
          <p:cNvSpPr txBox="1"/>
          <p:nvPr/>
        </p:nvSpPr>
        <p:spPr>
          <a:xfrm>
            <a:off x="888968" y="5547845"/>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34" name="TextBox 33">
            <a:extLst>
              <a:ext uri="{FF2B5EF4-FFF2-40B4-BE49-F238E27FC236}">
                <a16:creationId xmlns:a16="http://schemas.microsoft.com/office/drawing/2014/main" id="{C387A425-D30D-4CB6-1FA7-319E3D2F1C5F}"/>
              </a:ext>
            </a:extLst>
          </p:cNvPr>
          <p:cNvSpPr txBox="1"/>
          <p:nvPr/>
        </p:nvSpPr>
        <p:spPr>
          <a:xfrm>
            <a:off x="888968" y="630523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35" name="Image 2" descr="preencoded.png">
            <a:extLst>
              <a:ext uri="{FF2B5EF4-FFF2-40B4-BE49-F238E27FC236}">
                <a16:creationId xmlns:a16="http://schemas.microsoft.com/office/drawing/2014/main" id="{42AAC2E1-7AE3-EE52-72FB-0C3F0DB87BE3}"/>
              </a:ext>
            </a:extLst>
          </p:cNvPr>
          <p:cNvPicPr>
            <a:picLocks noChangeAspect="1"/>
          </p:cNvPicPr>
          <p:nvPr/>
        </p:nvPicPr>
        <p:blipFill>
          <a:blip r:embed="rId4"/>
          <a:stretch>
            <a:fillRect/>
          </a:stretch>
        </p:blipFill>
        <p:spPr>
          <a:xfrm>
            <a:off x="611099" y="6305234"/>
            <a:ext cx="258793" cy="276997"/>
          </a:xfrm>
          <a:prstGeom prst="rect">
            <a:avLst/>
          </a:prstGeom>
        </p:spPr>
      </p:pic>
      <p:pic>
        <p:nvPicPr>
          <p:cNvPr id="3" name="Image 1" descr="preencoded.png">
            <a:extLst>
              <a:ext uri="{FF2B5EF4-FFF2-40B4-BE49-F238E27FC236}">
                <a16:creationId xmlns:a16="http://schemas.microsoft.com/office/drawing/2014/main" id="{19C27361-AC65-3601-B11E-4E1C205B5314}"/>
              </a:ext>
            </a:extLst>
          </p:cNvPr>
          <p:cNvPicPr>
            <a:picLocks noChangeAspect="1"/>
          </p:cNvPicPr>
          <p:nvPr/>
        </p:nvPicPr>
        <p:blipFill>
          <a:blip r:embed="rId2"/>
          <a:stretch>
            <a:fillRect/>
          </a:stretch>
        </p:blipFill>
        <p:spPr>
          <a:xfrm>
            <a:off x="596397" y="5067644"/>
            <a:ext cx="258792" cy="414067"/>
          </a:xfrm>
          <a:prstGeom prst="rect">
            <a:avLst/>
          </a:prstGeom>
        </p:spPr>
      </p:pic>
      <p:sp>
        <p:nvSpPr>
          <p:cNvPr id="5" name="TextBox 4">
            <a:extLst>
              <a:ext uri="{FF2B5EF4-FFF2-40B4-BE49-F238E27FC236}">
                <a16:creationId xmlns:a16="http://schemas.microsoft.com/office/drawing/2014/main" id="{63B955D3-EA33-E147-B265-6BD3A67C2E99}"/>
              </a:ext>
            </a:extLst>
          </p:cNvPr>
          <p:cNvSpPr txBox="1"/>
          <p:nvPr/>
        </p:nvSpPr>
        <p:spPr>
          <a:xfrm>
            <a:off x="888968" y="516915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11" name="Image 6" descr="preencoded.png">
            <a:extLst>
              <a:ext uri="{FF2B5EF4-FFF2-40B4-BE49-F238E27FC236}">
                <a16:creationId xmlns:a16="http://schemas.microsoft.com/office/drawing/2014/main" id="{96A9359B-57DA-38DC-86BE-57BF47C76CC3}"/>
              </a:ext>
            </a:extLst>
          </p:cNvPr>
          <p:cNvPicPr>
            <a:picLocks noChangeAspect="1"/>
          </p:cNvPicPr>
          <p:nvPr/>
        </p:nvPicPr>
        <p:blipFill>
          <a:blip r:embed="rId5">
            <a:duotone>
              <a:schemeClr val="accent4">
                <a:shade val="45000"/>
                <a:satMod val="135000"/>
              </a:schemeClr>
              <a:prstClr val="white"/>
            </a:duotone>
          </a:blip>
          <a:stretch>
            <a:fillRect/>
          </a:stretch>
        </p:blipFill>
        <p:spPr>
          <a:xfrm>
            <a:off x="3523514" y="3117672"/>
            <a:ext cx="223231" cy="297642"/>
          </a:xfrm>
          <a:prstGeom prst="rect">
            <a:avLst/>
          </a:prstGeom>
        </p:spPr>
      </p:pic>
      <p:pic>
        <p:nvPicPr>
          <p:cNvPr id="15" name="Image 6" descr="preencoded.png">
            <a:extLst>
              <a:ext uri="{FF2B5EF4-FFF2-40B4-BE49-F238E27FC236}">
                <a16:creationId xmlns:a16="http://schemas.microsoft.com/office/drawing/2014/main" id="{2605E7EE-50D0-97A5-7B5F-F0AF837B9717}"/>
              </a:ext>
            </a:extLst>
          </p:cNvPr>
          <p:cNvPicPr>
            <a:picLocks noChangeAspect="1"/>
          </p:cNvPicPr>
          <p:nvPr/>
        </p:nvPicPr>
        <p:blipFill>
          <a:blip r:embed="rId5">
            <a:duotone>
              <a:schemeClr val="accent4">
                <a:shade val="45000"/>
                <a:satMod val="135000"/>
              </a:schemeClr>
              <a:prstClr val="white"/>
            </a:duotone>
          </a:blip>
          <a:stretch>
            <a:fillRect/>
          </a:stretch>
        </p:blipFill>
        <p:spPr>
          <a:xfrm>
            <a:off x="614178" y="5863729"/>
            <a:ext cx="223231" cy="297642"/>
          </a:xfrm>
          <a:prstGeom prst="rect">
            <a:avLst/>
          </a:prstGeom>
        </p:spPr>
      </p:pic>
      <p:sp>
        <p:nvSpPr>
          <p:cNvPr id="20" name="TextBox 19">
            <a:extLst>
              <a:ext uri="{FF2B5EF4-FFF2-40B4-BE49-F238E27FC236}">
                <a16:creationId xmlns:a16="http://schemas.microsoft.com/office/drawing/2014/main" id="{B10BEFD7-BA6F-78B5-F21C-BBB5A85C894A}"/>
              </a:ext>
            </a:extLst>
          </p:cNvPr>
          <p:cNvSpPr txBox="1"/>
          <p:nvPr/>
        </p:nvSpPr>
        <p:spPr>
          <a:xfrm>
            <a:off x="888968" y="592653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pic>
        <p:nvPicPr>
          <p:cNvPr id="23" name="Image 6" descr="preencoded.png">
            <a:extLst>
              <a:ext uri="{FF2B5EF4-FFF2-40B4-BE49-F238E27FC236}">
                <a16:creationId xmlns:a16="http://schemas.microsoft.com/office/drawing/2014/main" id="{8AEF914D-DB3D-1618-5DE9-0C6037C7B5F0}"/>
              </a:ext>
            </a:extLst>
          </p:cNvPr>
          <p:cNvPicPr>
            <a:picLocks noChangeAspect="1"/>
          </p:cNvPicPr>
          <p:nvPr/>
        </p:nvPicPr>
        <p:blipFill>
          <a:blip r:embed="rId5">
            <a:duotone>
              <a:schemeClr val="accent4">
                <a:shade val="45000"/>
                <a:satMod val="135000"/>
              </a:schemeClr>
              <a:prstClr val="white"/>
            </a:duotone>
          </a:blip>
          <a:stretch>
            <a:fillRect/>
          </a:stretch>
        </p:blipFill>
        <p:spPr>
          <a:xfrm>
            <a:off x="4974050" y="2818089"/>
            <a:ext cx="223231" cy="297642"/>
          </a:xfrm>
          <a:prstGeom prst="rect">
            <a:avLst/>
          </a:prstGeom>
        </p:spPr>
      </p:pic>
      <p:pic>
        <p:nvPicPr>
          <p:cNvPr id="27" name="Image 6" descr="preencoded.png">
            <a:extLst>
              <a:ext uri="{FF2B5EF4-FFF2-40B4-BE49-F238E27FC236}">
                <a16:creationId xmlns:a16="http://schemas.microsoft.com/office/drawing/2014/main" id="{9D6B692E-02A4-95A3-783F-30AEFBC9C15B}"/>
              </a:ext>
            </a:extLst>
          </p:cNvPr>
          <p:cNvPicPr>
            <a:picLocks noChangeAspect="1"/>
          </p:cNvPicPr>
          <p:nvPr/>
        </p:nvPicPr>
        <p:blipFill>
          <a:blip r:embed="rId5">
            <a:duotone>
              <a:schemeClr val="accent4">
                <a:shade val="45000"/>
                <a:satMod val="135000"/>
              </a:schemeClr>
              <a:prstClr val="white"/>
            </a:duotone>
          </a:blip>
          <a:stretch>
            <a:fillRect/>
          </a:stretch>
        </p:blipFill>
        <p:spPr>
          <a:xfrm>
            <a:off x="7439181" y="2839531"/>
            <a:ext cx="223231" cy="297642"/>
          </a:xfrm>
          <a:prstGeom prst="rect">
            <a:avLst/>
          </a:prstGeom>
        </p:spPr>
      </p:pic>
      <p:sp>
        <p:nvSpPr>
          <p:cNvPr id="28" name="TextBox 27">
            <a:extLst>
              <a:ext uri="{FF2B5EF4-FFF2-40B4-BE49-F238E27FC236}">
                <a16:creationId xmlns:a16="http://schemas.microsoft.com/office/drawing/2014/main" id="{6033224E-76AC-9C89-2C2E-ECC83315BB70}"/>
              </a:ext>
            </a:extLst>
          </p:cNvPr>
          <p:cNvSpPr txBox="1"/>
          <p:nvPr/>
        </p:nvSpPr>
        <p:spPr>
          <a:xfrm>
            <a:off x="2466196" y="3530769"/>
            <a:ext cx="793553"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1.7.2026</a:t>
            </a:r>
          </a:p>
        </p:txBody>
      </p:sp>
      <p:sp>
        <p:nvSpPr>
          <p:cNvPr id="32" name="TextBox 31">
            <a:extLst>
              <a:ext uri="{FF2B5EF4-FFF2-40B4-BE49-F238E27FC236}">
                <a16:creationId xmlns:a16="http://schemas.microsoft.com/office/drawing/2014/main" id="{F5936532-E48A-EE2E-450E-18CDE1D0B3D5}"/>
              </a:ext>
            </a:extLst>
          </p:cNvPr>
          <p:cNvSpPr txBox="1"/>
          <p:nvPr/>
        </p:nvSpPr>
        <p:spPr>
          <a:xfrm>
            <a:off x="736462" y="1381796"/>
            <a:ext cx="8245167" cy="1200329"/>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a:t>
            </a:r>
            <a:r>
              <a:rPr lang="en-US" b="0" i="0" dirty="0">
                <a:solidFill>
                  <a:srgbClr val="262626"/>
                </a:solidFill>
                <a:effectLst/>
                <a:latin typeface="Times New Roman" panose="02020603050405020304" pitchFamily="18" charset="0"/>
                <a:cs typeface="Times New Roman" panose="02020603050405020304" pitchFamily="18" charset="0"/>
              </a:rPr>
              <a:t> before </a:t>
            </a:r>
            <a:r>
              <a:rPr lang="en-US" dirty="0">
                <a:solidFill>
                  <a:srgbClr val="262626"/>
                </a:solidFill>
                <a:latin typeface="Times New Roman" panose="02020603050405020304" pitchFamily="18" charset="0"/>
                <a:cs typeface="Times New Roman" panose="02020603050405020304" pitchFamily="18" charset="0"/>
              </a:rPr>
              <a:t>1.</a:t>
            </a:r>
            <a:r>
              <a:rPr lang="en-US" b="0" i="0" dirty="0">
                <a:solidFill>
                  <a:srgbClr val="262626"/>
                </a:solidFill>
                <a:effectLst/>
                <a:latin typeface="Times New Roman" panose="02020603050405020304" pitchFamily="18" charset="0"/>
                <a:cs typeface="Times New Roman" panose="02020603050405020304" pitchFamily="18" charset="0"/>
              </a:rPr>
              <a:t>7</a:t>
            </a:r>
            <a:r>
              <a:rPr lang="en-US" dirty="0">
                <a:solidFill>
                  <a:srgbClr val="262626"/>
                </a:solidFill>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202</a:t>
            </a:r>
            <a:r>
              <a:rPr lang="en-US" dirty="0">
                <a:solidFill>
                  <a:srgbClr val="262626"/>
                </a:solidFill>
                <a:latin typeface="Times New Roman" panose="02020603050405020304" pitchFamily="18" charset="0"/>
                <a:cs typeface="Times New Roman" panose="02020603050405020304" pitchFamily="18" charset="0"/>
              </a:rPr>
              <a:t>4</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ea typeface="Noto Sans Bold" pitchFamily="34" charset="-122"/>
                <a:cs typeface="Times New Roman" panose="02020603050405020304" pitchFamily="18" charset="0"/>
              </a:rPr>
              <a:t>Example</a:t>
            </a:r>
            <a:r>
              <a:rPr lang="en-US" b="1" i="0" dirty="0">
                <a:solidFill>
                  <a:srgbClr val="262626"/>
                </a:solidFill>
                <a:effectLst/>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ea typeface="Noto Sans Bold" pitchFamily="34" charset="-122"/>
                <a:cs typeface="Times New Roman" panose="02020603050405020304" pitchFamily="18" charset="0"/>
              </a:rPr>
              <a:t>Most registrants who have worked for many years. (approx. 2500RGs)</a:t>
            </a:r>
            <a:endParaRPr lang="en-US" b="0" i="0" dirty="0">
              <a:solidFill>
                <a:srgbClr val="262626"/>
              </a:solidFill>
              <a:effectLst/>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31" name="Image 2" descr="preencoded.png">
            <a:extLst>
              <a:ext uri="{FF2B5EF4-FFF2-40B4-BE49-F238E27FC236}">
                <a16:creationId xmlns:a16="http://schemas.microsoft.com/office/drawing/2014/main" id="{BEC5B522-95D8-F101-0BA7-96A6C4480BAE}"/>
              </a:ext>
            </a:extLst>
          </p:cNvPr>
          <p:cNvPicPr>
            <a:picLocks noChangeAspect="1"/>
          </p:cNvPicPr>
          <p:nvPr/>
        </p:nvPicPr>
        <p:blipFill>
          <a:blip r:embed="rId4"/>
          <a:stretch>
            <a:fillRect/>
          </a:stretch>
        </p:blipFill>
        <p:spPr>
          <a:xfrm>
            <a:off x="2781586" y="3152150"/>
            <a:ext cx="258793" cy="276997"/>
          </a:xfrm>
          <a:prstGeom prst="rect">
            <a:avLst/>
          </a:prstGeom>
        </p:spPr>
      </p:pic>
      <p:pic>
        <p:nvPicPr>
          <p:cNvPr id="33" name="Image 2" descr="preencoded.png">
            <a:extLst>
              <a:ext uri="{FF2B5EF4-FFF2-40B4-BE49-F238E27FC236}">
                <a16:creationId xmlns:a16="http://schemas.microsoft.com/office/drawing/2014/main" id="{E076BCE5-7E8B-878F-9F59-455ADB7E76BA}"/>
              </a:ext>
            </a:extLst>
          </p:cNvPr>
          <p:cNvPicPr>
            <a:picLocks noChangeAspect="1"/>
          </p:cNvPicPr>
          <p:nvPr/>
        </p:nvPicPr>
        <p:blipFill>
          <a:blip r:embed="rId4"/>
          <a:stretch>
            <a:fillRect/>
          </a:stretch>
        </p:blipFill>
        <p:spPr>
          <a:xfrm>
            <a:off x="5299969" y="3175895"/>
            <a:ext cx="258793" cy="276997"/>
          </a:xfrm>
          <a:prstGeom prst="rect">
            <a:avLst/>
          </a:prstGeom>
        </p:spPr>
      </p:pic>
      <p:pic>
        <p:nvPicPr>
          <p:cNvPr id="37" name="Image 2" descr="preencoded.png">
            <a:extLst>
              <a:ext uri="{FF2B5EF4-FFF2-40B4-BE49-F238E27FC236}">
                <a16:creationId xmlns:a16="http://schemas.microsoft.com/office/drawing/2014/main" id="{5A50390C-8711-8918-9EB6-455501B8E931}"/>
              </a:ext>
            </a:extLst>
          </p:cNvPr>
          <p:cNvPicPr>
            <a:picLocks noChangeAspect="1"/>
          </p:cNvPicPr>
          <p:nvPr/>
        </p:nvPicPr>
        <p:blipFill>
          <a:blip r:embed="rId4"/>
          <a:stretch>
            <a:fillRect/>
          </a:stretch>
        </p:blipFill>
        <p:spPr>
          <a:xfrm>
            <a:off x="7769896" y="3187610"/>
            <a:ext cx="258793" cy="276997"/>
          </a:xfrm>
          <a:prstGeom prst="rect">
            <a:avLst/>
          </a:prstGeom>
        </p:spPr>
      </p:pic>
    </p:spTree>
    <p:extLst>
      <p:ext uri="{BB962C8B-B14F-4D97-AF65-F5344CB8AC3E}">
        <p14:creationId xmlns:p14="http://schemas.microsoft.com/office/powerpoint/2010/main" val="633874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1B</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106709" y="6308287"/>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12</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267855" y="3707449"/>
            <a:ext cx="8423563" cy="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335889" y="2996128"/>
            <a:ext cx="409999" cy="655998"/>
          </a:xfrm>
          <a:prstGeom prst="rect">
            <a:avLst/>
          </a:prstGeom>
        </p:spPr>
      </p:pic>
      <p:sp>
        <p:nvSpPr>
          <p:cNvPr id="12" name="TextBox 11">
            <a:extLst>
              <a:ext uri="{FF2B5EF4-FFF2-40B4-BE49-F238E27FC236}">
                <a16:creationId xmlns:a16="http://schemas.microsoft.com/office/drawing/2014/main" id="{08248FBD-428E-C44B-0CB0-AA824B743E79}"/>
              </a:ext>
            </a:extLst>
          </p:cNvPr>
          <p:cNvSpPr txBox="1"/>
          <p:nvPr/>
        </p:nvSpPr>
        <p:spPr>
          <a:xfrm>
            <a:off x="1555712" y="3663824"/>
            <a:ext cx="916495"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25.7.2025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571391" y="3672355"/>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1013291" y="4201224"/>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(1.7.2024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5049181" y="369625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1.7.2028</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4587929" y="3599633"/>
            <a:ext cx="145330" cy="1356045"/>
          </a:xfrm>
          <a:prstGeom prst="rightBracket">
            <a:avLst>
              <a:gd name="adj"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3267710" y="4418056"/>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30.6.2028)</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1 year</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21" name="Text 12">
            <a:extLst>
              <a:ext uri="{FF2B5EF4-FFF2-40B4-BE49-F238E27FC236}">
                <a16:creationId xmlns:a16="http://schemas.microsoft.com/office/drawing/2014/main" id="{46B6A934-3230-C042-2B87-F57D7ACAB190}"/>
              </a:ext>
            </a:extLst>
          </p:cNvPr>
          <p:cNvSpPr/>
          <p:nvPr/>
        </p:nvSpPr>
        <p:spPr>
          <a:xfrm>
            <a:off x="5402401" y="4936718"/>
            <a:ext cx="2902295" cy="738664"/>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(1.7.2028 – 30.6.2031)</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7958960" y="3696790"/>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1.7.2031</a:t>
            </a:r>
          </a:p>
        </p:txBody>
      </p:sp>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3"/>
          <a:stretch>
            <a:fillRect/>
          </a:stretch>
        </p:blipFill>
        <p:spPr>
          <a:xfrm>
            <a:off x="5049181" y="3410872"/>
            <a:ext cx="258793" cy="258793"/>
          </a:xfrm>
          <a:prstGeom prst="rect">
            <a:avLst/>
          </a:prstGeom>
        </p:spPr>
      </p:pic>
      <p:pic>
        <p:nvPicPr>
          <p:cNvPr id="26" name="Image 1" descr="preencoded.png">
            <a:extLst>
              <a:ext uri="{FF2B5EF4-FFF2-40B4-BE49-F238E27FC236}">
                <a16:creationId xmlns:a16="http://schemas.microsoft.com/office/drawing/2014/main" id="{E929CDB7-8498-A355-2995-F2F076DEDAED}"/>
              </a:ext>
            </a:extLst>
          </p:cNvPr>
          <p:cNvPicPr>
            <a:picLocks noChangeAspect="1"/>
          </p:cNvPicPr>
          <p:nvPr/>
        </p:nvPicPr>
        <p:blipFill>
          <a:blip r:embed="rId3"/>
          <a:stretch>
            <a:fillRect/>
          </a:stretch>
        </p:blipFill>
        <p:spPr>
          <a:xfrm>
            <a:off x="8009548" y="3378582"/>
            <a:ext cx="258793" cy="258793"/>
          </a:xfrm>
          <a:prstGeom prst="rect">
            <a:avLst/>
          </a:prstGeom>
        </p:spPr>
      </p:pic>
      <p:sp>
        <p:nvSpPr>
          <p:cNvPr id="7" name="TextBox 6">
            <a:extLst>
              <a:ext uri="{FF2B5EF4-FFF2-40B4-BE49-F238E27FC236}">
                <a16:creationId xmlns:a16="http://schemas.microsoft.com/office/drawing/2014/main" id="{987BDBD6-DFB6-C364-4A6D-C252842568D0}"/>
              </a:ext>
            </a:extLst>
          </p:cNvPr>
          <p:cNvSpPr txBox="1"/>
          <p:nvPr/>
        </p:nvSpPr>
        <p:spPr>
          <a:xfrm>
            <a:off x="571531" y="3683523"/>
            <a:ext cx="785004"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1.7.2024</a:t>
            </a:r>
          </a:p>
        </p:txBody>
      </p:sp>
      <p:pic>
        <p:nvPicPr>
          <p:cNvPr id="20" name="Image 2" descr="preencoded.png">
            <a:extLst>
              <a:ext uri="{FF2B5EF4-FFF2-40B4-BE49-F238E27FC236}">
                <a16:creationId xmlns:a16="http://schemas.microsoft.com/office/drawing/2014/main" id="{550E6058-7D96-CBE5-4972-1227FEFDFE59}"/>
              </a:ext>
            </a:extLst>
          </p:cNvPr>
          <p:cNvPicPr>
            <a:picLocks noChangeAspect="1"/>
          </p:cNvPicPr>
          <p:nvPr/>
        </p:nvPicPr>
        <p:blipFill>
          <a:blip r:embed="rId4"/>
          <a:stretch>
            <a:fillRect/>
          </a:stretch>
        </p:blipFill>
        <p:spPr>
          <a:xfrm>
            <a:off x="1840113" y="3373887"/>
            <a:ext cx="292388" cy="292388"/>
          </a:xfrm>
          <a:prstGeom prst="rect">
            <a:avLst/>
          </a:prstGeom>
        </p:spPr>
      </p:pic>
      <p:pic>
        <p:nvPicPr>
          <p:cNvPr id="8" name="Image 6" descr="preencoded.png">
            <a:extLst>
              <a:ext uri="{FF2B5EF4-FFF2-40B4-BE49-F238E27FC236}">
                <a16:creationId xmlns:a16="http://schemas.microsoft.com/office/drawing/2014/main" id="{02109A8A-C781-25B8-A03B-F25E682EE746}"/>
              </a:ext>
            </a:extLst>
          </p:cNvPr>
          <p:cNvPicPr>
            <a:picLocks noChangeAspect="1"/>
          </p:cNvPicPr>
          <p:nvPr/>
        </p:nvPicPr>
        <p:blipFill>
          <a:blip r:embed="rId5">
            <a:duotone>
              <a:schemeClr val="accent4">
                <a:shade val="45000"/>
                <a:satMod val="135000"/>
              </a:schemeClr>
              <a:prstClr val="white"/>
            </a:duotone>
          </a:blip>
          <a:stretch>
            <a:fillRect/>
          </a:stretch>
        </p:blipFill>
        <p:spPr>
          <a:xfrm>
            <a:off x="3875876" y="3332760"/>
            <a:ext cx="223231" cy="297642"/>
          </a:xfrm>
          <a:prstGeom prst="rect">
            <a:avLst/>
          </a:prstGeom>
        </p:spPr>
      </p:pic>
      <p:pic>
        <p:nvPicPr>
          <p:cNvPr id="11" name="Image 6" descr="preencoded.png">
            <a:extLst>
              <a:ext uri="{FF2B5EF4-FFF2-40B4-BE49-F238E27FC236}">
                <a16:creationId xmlns:a16="http://schemas.microsoft.com/office/drawing/2014/main" id="{F2FAB530-DCA5-78AC-688A-8E76DBA151F0}"/>
              </a:ext>
            </a:extLst>
          </p:cNvPr>
          <p:cNvPicPr>
            <a:picLocks noChangeAspect="1"/>
          </p:cNvPicPr>
          <p:nvPr/>
        </p:nvPicPr>
        <p:blipFill>
          <a:blip r:embed="rId5">
            <a:duotone>
              <a:schemeClr val="accent4">
                <a:shade val="45000"/>
                <a:satMod val="135000"/>
              </a:schemeClr>
              <a:prstClr val="white"/>
            </a:duotone>
          </a:blip>
          <a:stretch>
            <a:fillRect/>
          </a:stretch>
        </p:blipFill>
        <p:spPr>
          <a:xfrm>
            <a:off x="5066961" y="3069242"/>
            <a:ext cx="223231" cy="297642"/>
          </a:xfrm>
          <a:prstGeom prst="rect">
            <a:avLst/>
          </a:prstGeom>
        </p:spPr>
      </p:pic>
      <p:pic>
        <p:nvPicPr>
          <p:cNvPr id="15" name="Image 6" descr="preencoded.png">
            <a:extLst>
              <a:ext uri="{FF2B5EF4-FFF2-40B4-BE49-F238E27FC236}">
                <a16:creationId xmlns:a16="http://schemas.microsoft.com/office/drawing/2014/main" id="{32FAA3DC-8155-3B19-074F-81CE8C7ADADC}"/>
              </a:ext>
            </a:extLst>
          </p:cNvPr>
          <p:cNvPicPr>
            <a:picLocks noChangeAspect="1"/>
          </p:cNvPicPr>
          <p:nvPr/>
        </p:nvPicPr>
        <p:blipFill>
          <a:blip r:embed="rId5">
            <a:duotone>
              <a:schemeClr val="accent4">
                <a:shade val="45000"/>
                <a:satMod val="135000"/>
              </a:schemeClr>
              <a:prstClr val="white"/>
            </a:duotone>
          </a:blip>
          <a:stretch>
            <a:fillRect/>
          </a:stretch>
        </p:blipFill>
        <p:spPr>
          <a:xfrm>
            <a:off x="8027328" y="3048030"/>
            <a:ext cx="223231" cy="297642"/>
          </a:xfrm>
          <a:prstGeom prst="rect">
            <a:avLst/>
          </a:prstGeom>
        </p:spPr>
      </p:pic>
      <p:sp>
        <p:nvSpPr>
          <p:cNvPr id="5" name="TextBox 4">
            <a:extLst>
              <a:ext uri="{FF2B5EF4-FFF2-40B4-BE49-F238E27FC236}">
                <a16:creationId xmlns:a16="http://schemas.microsoft.com/office/drawing/2014/main" id="{5D395E17-2448-92BE-5D30-604D7E004772}"/>
              </a:ext>
            </a:extLst>
          </p:cNvPr>
          <p:cNvSpPr txBox="1"/>
          <p:nvPr/>
        </p:nvSpPr>
        <p:spPr>
          <a:xfrm>
            <a:off x="677333" y="1312556"/>
            <a:ext cx="8338479" cy="1477328"/>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a:t>
            </a:r>
            <a:r>
              <a:rPr lang="en-US" b="0" i="0" dirty="0">
                <a:solidFill>
                  <a:srgbClr val="262626"/>
                </a:solidFill>
                <a:effectLst/>
                <a:latin typeface="Times New Roman" panose="02020603050405020304" pitchFamily="18" charset="0"/>
                <a:cs typeface="Times New Roman" panose="02020603050405020304" pitchFamily="18" charset="0"/>
              </a:rPr>
              <a:t> before </a:t>
            </a:r>
            <a:r>
              <a:rPr lang="en-US" dirty="0">
                <a:solidFill>
                  <a:srgbClr val="262626"/>
                </a:solidFill>
                <a:latin typeface="Times New Roman" panose="02020603050405020304" pitchFamily="18" charset="0"/>
                <a:cs typeface="Times New Roman" panose="02020603050405020304" pitchFamily="18" charset="0"/>
              </a:rPr>
              <a:t>1.</a:t>
            </a:r>
            <a:r>
              <a:rPr lang="en-US" b="0" i="0" dirty="0">
                <a:solidFill>
                  <a:srgbClr val="262626"/>
                </a:solidFill>
                <a:effectLst/>
                <a:latin typeface="Times New Roman" panose="02020603050405020304" pitchFamily="18" charset="0"/>
                <a:cs typeface="Times New Roman" panose="02020603050405020304" pitchFamily="18" charset="0"/>
              </a:rPr>
              <a:t>7</a:t>
            </a:r>
            <a:r>
              <a:rPr lang="en-US" dirty="0">
                <a:solidFill>
                  <a:srgbClr val="262626"/>
                </a:solidFill>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202</a:t>
            </a:r>
            <a:r>
              <a:rPr lang="en-US" dirty="0">
                <a:solidFill>
                  <a:srgbClr val="262626"/>
                </a:solidFill>
                <a:latin typeface="Times New Roman" panose="02020603050405020304" pitchFamily="18" charset="0"/>
                <a:cs typeface="Times New Roman" panose="02020603050405020304" pitchFamily="18" charset="0"/>
              </a:rPr>
              <a:t>4</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ea typeface="Noto Sans Bold" pitchFamily="34" charset="-122"/>
                <a:cs typeface="Times New Roman" panose="02020603050405020304" pitchFamily="18" charset="0"/>
              </a:rPr>
              <a:t>Example</a:t>
            </a:r>
            <a:r>
              <a:rPr lang="en-US" b="1" i="0" dirty="0">
                <a:solidFill>
                  <a:srgbClr val="262626"/>
                </a:solidFill>
                <a:effectLst/>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ea typeface="Noto Sans Bold" pitchFamily="34" charset="-122"/>
                <a:cs typeface="Times New Roman" panose="02020603050405020304" pitchFamily="18" charset="0"/>
              </a:rPr>
              <a:t>Those who have worked for many years but applied for renewal after 24.7.2025 will receive a 3-year </a:t>
            </a:r>
            <a:r>
              <a:rPr lang="en-US" sz="1800" dirty="0" err="1">
                <a:latin typeface="Times New Roman" panose="02020603050405020304" pitchFamily="18" charset="0"/>
                <a:ea typeface="Noto Sans Bold" pitchFamily="34" charset="-122"/>
                <a:cs typeface="Times New Roman" panose="02020603050405020304" pitchFamily="18" charset="0"/>
              </a:rPr>
              <a:t>practising</a:t>
            </a:r>
            <a:r>
              <a:rPr lang="en-US" sz="1800" dirty="0">
                <a:latin typeface="Times New Roman" panose="02020603050405020304" pitchFamily="18" charset="0"/>
                <a:ea typeface="Noto Sans Bold" pitchFamily="34" charset="-122"/>
                <a:cs typeface="Times New Roman" panose="02020603050405020304" pitchFamily="18" charset="0"/>
              </a:rPr>
              <a:t> certificate.</a:t>
            </a:r>
            <a:endParaRPr lang="en-US" b="0" i="0" dirty="0">
              <a:solidFill>
                <a:srgbClr val="262626"/>
              </a:solidFill>
              <a:effectLst/>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3" name="Image 1" descr="preencoded.png">
            <a:extLst>
              <a:ext uri="{FF2B5EF4-FFF2-40B4-BE49-F238E27FC236}">
                <a16:creationId xmlns:a16="http://schemas.microsoft.com/office/drawing/2014/main" id="{23DA7D56-786F-CFB6-4914-1B035016D9D1}"/>
              </a:ext>
            </a:extLst>
          </p:cNvPr>
          <p:cNvPicPr>
            <a:picLocks noChangeAspect="1"/>
          </p:cNvPicPr>
          <p:nvPr/>
        </p:nvPicPr>
        <p:blipFill>
          <a:blip r:embed="rId3"/>
          <a:stretch>
            <a:fillRect/>
          </a:stretch>
        </p:blipFill>
        <p:spPr>
          <a:xfrm>
            <a:off x="637115" y="5450610"/>
            <a:ext cx="258793" cy="258793"/>
          </a:xfrm>
          <a:prstGeom prst="rect">
            <a:avLst/>
          </a:prstGeom>
        </p:spPr>
      </p:pic>
      <p:sp>
        <p:nvSpPr>
          <p:cNvPr id="23" name="TextBox 29">
            <a:extLst>
              <a:ext uri="{FF2B5EF4-FFF2-40B4-BE49-F238E27FC236}">
                <a16:creationId xmlns:a16="http://schemas.microsoft.com/office/drawing/2014/main" id="{50C0425E-D682-5AFA-F0DE-9376576930C3}"/>
              </a:ext>
            </a:extLst>
          </p:cNvPr>
          <p:cNvSpPr txBox="1"/>
          <p:nvPr/>
        </p:nvSpPr>
        <p:spPr>
          <a:xfrm>
            <a:off x="871459" y="5458408"/>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24" name="TextBox 33">
            <a:extLst>
              <a:ext uri="{FF2B5EF4-FFF2-40B4-BE49-F238E27FC236}">
                <a16:creationId xmlns:a16="http://schemas.microsoft.com/office/drawing/2014/main" id="{1A44DF64-20A8-14CA-8020-3D729C561B61}"/>
              </a:ext>
            </a:extLst>
          </p:cNvPr>
          <p:cNvSpPr txBox="1"/>
          <p:nvPr/>
        </p:nvSpPr>
        <p:spPr>
          <a:xfrm>
            <a:off x="871459" y="6061001"/>
            <a:ext cx="4868107"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Date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 between 25 July 2025 to 30 June 2026</a:t>
            </a:r>
          </a:p>
        </p:txBody>
      </p:sp>
      <p:pic>
        <p:nvPicPr>
          <p:cNvPr id="28" name="Image 1" descr="preencoded.png">
            <a:extLst>
              <a:ext uri="{FF2B5EF4-FFF2-40B4-BE49-F238E27FC236}">
                <a16:creationId xmlns:a16="http://schemas.microsoft.com/office/drawing/2014/main" id="{3018D7AC-A301-42C5-5858-6A624648B56A}"/>
              </a:ext>
            </a:extLst>
          </p:cNvPr>
          <p:cNvPicPr>
            <a:picLocks noChangeAspect="1"/>
          </p:cNvPicPr>
          <p:nvPr/>
        </p:nvPicPr>
        <p:blipFill>
          <a:blip r:embed="rId2"/>
          <a:stretch>
            <a:fillRect/>
          </a:stretch>
        </p:blipFill>
        <p:spPr>
          <a:xfrm>
            <a:off x="620318" y="5042206"/>
            <a:ext cx="251141" cy="401826"/>
          </a:xfrm>
          <a:prstGeom prst="rect">
            <a:avLst/>
          </a:prstGeom>
        </p:spPr>
      </p:pic>
      <p:sp>
        <p:nvSpPr>
          <p:cNvPr id="29" name="TextBox 4">
            <a:extLst>
              <a:ext uri="{FF2B5EF4-FFF2-40B4-BE49-F238E27FC236}">
                <a16:creationId xmlns:a16="http://schemas.microsoft.com/office/drawing/2014/main" id="{3322A795-E57E-581C-B0F1-0623C0C07296}"/>
              </a:ext>
            </a:extLst>
          </p:cNvPr>
          <p:cNvSpPr txBox="1"/>
          <p:nvPr/>
        </p:nvSpPr>
        <p:spPr>
          <a:xfrm>
            <a:off x="871459" y="517361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30" name="Image 2" descr="preencoded.png">
            <a:extLst>
              <a:ext uri="{FF2B5EF4-FFF2-40B4-BE49-F238E27FC236}">
                <a16:creationId xmlns:a16="http://schemas.microsoft.com/office/drawing/2014/main" id="{3A94CBD6-773B-0F19-6849-581EC24ED48B}"/>
              </a:ext>
            </a:extLst>
          </p:cNvPr>
          <p:cNvPicPr>
            <a:picLocks noChangeAspect="1"/>
          </p:cNvPicPr>
          <p:nvPr/>
        </p:nvPicPr>
        <p:blipFill>
          <a:blip r:embed="rId4"/>
          <a:stretch>
            <a:fillRect/>
          </a:stretch>
        </p:blipFill>
        <p:spPr>
          <a:xfrm>
            <a:off x="648026" y="6068799"/>
            <a:ext cx="242702" cy="252000"/>
          </a:xfrm>
          <a:prstGeom prst="rect">
            <a:avLst/>
          </a:prstGeom>
        </p:spPr>
      </p:pic>
      <p:pic>
        <p:nvPicPr>
          <p:cNvPr id="32" name="Image 6" descr="preencoded.png">
            <a:extLst>
              <a:ext uri="{FF2B5EF4-FFF2-40B4-BE49-F238E27FC236}">
                <a16:creationId xmlns:a16="http://schemas.microsoft.com/office/drawing/2014/main" id="{20F79545-47D2-811F-5495-FFFCD4288806}"/>
              </a:ext>
            </a:extLst>
          </p:cNvPr>
          <p:cNvPicPr>
            <a:picLocks noChangeAspect="1"/>
          </p:cNvPicPr>
          <p:nvPr/>
        </p:nvPicPr>
        <p:blipFill>
          <a:blip r:embed="rId5">
            <a:duotone>
              <a:schemeClr val="accent4">
                <a:shade val="45000"/>
                <a:satMod val="135000"/>
              </a:schemeClr>
              <a:prstClr val="white"/>
            </a:duotone>
          </a:blip>
          <a:stretch>
            <a:fillRect/>
          </a:stretch>
        </p:blipFill>
        <p:spPr>
          <a:xfrm>
            <a:off x="675883" y="5722560"/>
            <a:ext cx="223231" cy="297642"/>
          </a:xfrm>
          <a:prstGeom prst="rect">
            <a:avLst/>
          </a:prstGeom>
        </p:spPr>
      </p:pic>
      <p:sp>
        <p:nvSpPr>
          <p:cNvPr id="33" name="TextBox 19">
            <a:extLst>
              <a:ext uri="{FF2B5EF4-FFF2-40B4-BE49-F238E27FC236}">
                <a16:creationId xmlns:a16="http://schemas.microsoft.com/office/drawing/2014/main" id="{A08E9AEC-F90C-0559-E630-372D27AE7491}"/>
              </a:ext>
            </a:extLst>
          </p:cNvPr>
          <p:cNvSpPr txBox="1"/>
          <p:nvPr/>
        </p:nvSpPr>
        <p:spPr>
          <a:xfrm>
            <a:off x="871459" y="5751001"/>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pic>
        <p:nvPicPr>
          <p:cNvPr id="36" name="Image 2" descr="preencoded.png">
            <a:extLst>
              <a:ext uri="{FF2B5EF4-FFF2-40B4-BE49-F238E27FC236}">
                <a16:creationId xmlns:a16="http://schemas.microsoft.com/office/drawing/2014/main" id="{0551F0E7-8BF6-AC30-3377-A3E05B8FD67E}"/>
              </a:ext>
            </a:extLst>
          </p:cNvPr>
          <p:cNvPicPr>
            <a:picLocks noChangeAspect="1"/>
          </p:cNvPicPr>
          <p:nvPr/>
        </p:nvPicPr>
        <p:blipFill>
          <a:blip r:embed="rId6"/>
          <a:stretch>
            <a:fillRect/>
          </a:stretch>
        </p:blipFill>
        <p:spPr>
          <a:xfrm>
            <a:off x="5390733" y="3395065"/>
            <a:ext cx="258793" cy="276997"/>
          </a:xfrm>
          <a:prstGeom prst="rect">
            <a:avLst/>
          </a:prstGeom>
        </p:spPr>
      </p:pic>
      <p:sp>
        <p:nvSpPr>
          <p:cNvPr id="37" name="TextBox 33">
            <a:extLst>
              <a:ext uri="{FF2B5EF4-FFF2-40B4-BE49-F238E27FC236}">
                <a16:creationId xmlns:a16="http://schemas.microsoft.com/office/drawing/2014/main" id="{CE65051A-0245-B6F7-AE62-BA3C259AB499}"/>
              </a:ext>
            </a:extLst>
          </p:cNvPr>
          <p:cNvSpPr txBox="1"/>
          <p:nvPr/>
        </p:nvSpPr>
        <p:spPr>
          <a:xfrm>
            <a:off x="871459" y="6358977"/>
            <a:ext cx="32315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38" name="Image 2" descr="preencoded.png">
            <a:extLst>
              <a:ext uri="{FF2B5EF4-FFF2-40B4-BE49-F238E27FC236}">
                <a16:creationId xmlns:a16="http://schemas.microsoft.com/office/drawing/2014/main" id="{18A0B39C-3BC7-8415-173D-80AE7535B374}"/>
              </a:ext>
            </a:extLst>
          </p:cNvPr>
          <p:cNvPicPr>
            <a:picLocks noChangeAspect="1"/>
          </p:cNvPicPr>
          <p:nvPr/>
        </p:nvPicPr>
        <p:blipFill>
          <a:blip r:embed="rId6"/>
          <a:stretch>
            <a:fillRect/>
          </a:stretch>
        </p:blipFill>
        <p:spPr>
          <a:xfrm>
            <a:off x="659039" y="6380186"/>
            <a:ext cx="216000" cy="231194"/>
          </a:xfrm>
          <a:prstGeom prst="rect">
            <a:avLst/>
          </a:prstGeom>
        </p:spPr>
      </p:pic>
      <p:sp>
        <p:nvSpPr>
          <p:cNvPr id="39" name="Right Bracket 9">
            <a:extLst>
              <a:ext uri="{FF2B5EF4-FFF2-40B4-BE49-F238E27FC236}">
                <a16:creationId xmlns:a16="http://schemas.microsoft.com/office/drawing/2014/main" id="{AF648F43-5137-82B4-D546-6D9E38996A11}"/>
              </a:ext>
            </a:extLst>
          </p:cNvPr>
          <p:cNvSpPr/>
          <p:nvPr/>
        </p:nvSpPr>
        <p:spPr>
          <a:xfrm rot="5400000">
            <a:off x="6772812" y="3270920"/>
            <a:ext cx="151858" cy="3016348"/>
          </a:xfrm>
          <a:prstGeom prst="rightBracket">
            <a:avLst>
              <a:gd name="adj"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2" name="Image 2" descr="preencoded.png">
            <a:extLst>
              <a:ext uri="{FF2B5EF4-FFF2-40B4-BE49-F238E27FC236}">
                <a16:creationId xmlns:a16="http://schemas.microsoft.com/office/drawing/2014/main" id="{19E694E2-06C2-7ECD-B3CD-C5A0474CB51D}"/>
              </a:ext>
            </a:extLst>
          </p:cNvPr>
          <p:cNvPicPr>
            <a:picLocks noChangeAspect="1"/>
          </p:cNvPicPr>
          <p:nvPr/>
        </p:nvPicPr>
        <p:blipFill>
          <a:blip r:embed="rId6"/>
          <a:stretch>
            <a:fillRect/>
          </a:stretch>
        </p:blipFill>
        <p:spPr>
          <a:xfrm>
            <a:off x="8375213" y="3352747"/>
            <a:ext cx="258793" cy="276997"/>
          </a:xfrm>
          <a:prstGeom prst="rect">
            <a:avLst/>
          </a:prstGeom>
        </p:spPr>
      </p:pic>
      <p:sp>
        <p:nvSpPr>
          <p:cNvPr id="31" name="Right Bracket 9">
            <a:extLst>
              <a:ext uri="{FF2B5EF4-FFF2-40B4-BE49-F238E27FC236}">
                <a16:creationId xmlns:a16="http://schemas.microsoft.com/office/drawing/2014/main" id="{2DCF99F0-2601-9D40-B11A-6F520456683C}"/>
              </a:ext>
            </a:extLst>
          </p:cNvPr>
          <p:cNvSpPr/>
          <p:nvPr/>
        </p:nvSpPr>
        <p:spPr>
          <a:xfrm rot="5400000">
            <a:off x="2396278" y="2565215"/>
            <a:ext cx="151858" cy="3016348"/>
          </a:xfrm>
          <a:prstGeom prst="rightBracket">
            <a:avLst>
              <a:gd name="adj"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47768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2A</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0968510" y="6327938"/>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13</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378691" y="3867525"/>
            <a:ext cx="8802254" cy="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497413" y="3158066"/>
            <a:ext cx="421233" cy="673973"/>
          </a:xfrm>
          <a:prstGeom prst="rect">
            <a:avLst/>
          </a:prstGeom>
        </p:spPr>
      </p:pic>
      <p:sp>
        <p:nvSpPr>
          <p:cNvPr id="12" name="TextBox 11">
            <a:extLst>
              <a:ext uri="{FF2B5EF4-FFF2-40B4-BE49-F238E27FC236}">
                <a16:creationId xmlns:a16="http://schemas.microsoft.com/office/drawing/2014/main" id="{08248FBD-428E-C44B-0CB0-AA824B743E79}"/>
              </a:ext>
            </a:extLst>
          </p:cNvPr>
          <p:cNvSpPr txBox="1"/>
          <p:nvPr/>
        </p:nvSpPr>
        <p:spPr>
          <a:xfrm>
            <a:off x="305367" y="3834201"/>
            <a:ext cx="988192" cy="507831"/>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2.7.2024 </a:t>
            </a:r>
            <a:r>
              <a:rPr lang="en-US" sz="1400" dirty="0">
                <a:solidFill>
                  <a:srgbClr val="2F6B9A"/>
                </a:solidFill>
                <a:latin typeface="Times New Roman" panose="02020603050405020304" pitchFamily="18" charset="0"/>
                <a:ea typeface="Noto Sans Bold" pitchFamily="34" charset="-122"/>
                <a:cs typeface="Times New Roman" panose="02020603050405020304" pitchFamily="18" charset="0"/>
              </a:rPr>
              <a:t>– </a:t>
            </a:r>
            <a:r>
              <a:rPr lang="en-US" sz="1300" dirty="0">
                <a:latin typeface="Times New Roman" panose="02020603050405020304" pitchFamily="18" charset="0"/>
                <a:cs typeface="Times New Roman" panose="02020603050405020304" pitchFamily="18" charset="0"/>
              </a:rPr>
              <a:t>30.6.2025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174336" y="3877814"/>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753283" y="4533385"/>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(1.7.2025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5381880" y="3892465"/>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4507684" y="3620996"/>
            <a:ext cx="147707" cy="2124967"/>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3248926" y="4831392"/>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9" name="Right Bracket 18">
            <a:extLst>
              <a:ext uri="{FF2B5EF4-FFF2-40B4-BE49-F238E27FC236}">
                <a16:creationId xmlns:a16="http://schemas.microsoft.com/office/drawing/2014/main" id="{F39A1CEC-3DDA-2788-0EA3-3BEF9EBC2751}"/>
              </a:ext>
            </a:extLst>
          </p:cNvPr>
          <p:cNvSpPr/>
          <p:nvPr/>
        </p:nvSpPr>
        <p:spPr>
          <a:xfrm rot="5400000">
            <a:off x="7049686" y="3628273"/>
            <a:ext cx="148940" cy="2988000"/>
          </a:xfrm>
          <a:prstGeom prst="rightBracket">
            <a:avLst>
              <a:gd name="adj"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12">
            <a:extLst>
              <a:ext uri="{FF2B5EF4-FFF2-40B4-BE49-F238E27FC236}">
                <a16:creationId xmlns:a16="http://schemas.microsoft.com/office/drawing/2014/main" id="{46B6A934-3230-C042-2B87-F57D7ACAB190}"/>
              </a:ext>
            </a:extLst>
          </p:cNvPr>
          <p:cNvSpPr/>
          <p:nvPr/>
        </p:nvSpPr>
        <p:spPr>
          <a:xfrm>
            <a:off x="5631307" y="5253701"/>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8293024" y="3913028"/>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1.7.2032</a:t>
            </a:r>
          </a:p>
        </p:txBody>
      </p:sp>
      <p:pic>
        <p:nvPicPr>
          <p:cNvPr id="24" name="Image 1" descr="preencoded.png">
            <a:extLst>
              <a:ext uri="{FF2B5EF4-FFF2-40B4-BE49-F238E27FC236}">
                <a16:creationId xmlns:a16="http://schemas.microsoft.com/office/drawing/2014/main" id="{9BA3384C-D99B-97BC-DE64-4D19592CDAD2}"/>
              </a:ext>
            </a:extLst>
          </p:cNvPr>
          <p:cNvPicPr>
            <a:picLocks noChangeAspect="1"/>
          </p:cNvPicPr>
          <p:nvPr/>
        </p:nvPicPr>
        <p:blipFill>
          <a:blip r:embed="rId3"/>
          <a:stretch>
            <a:fillRect/>
          </a:stretch>
        </p:blipFill>
        <p:spPr>
          <a:xfrm>
            <a:off x="2417552" y="3571362"/>
            <a:ext cx="258793" cy="258793"/>
          </a:xfrm>
          <a:prstGeom prst="rect">
            <a:avLst/>
          </a:prstGeom>
        </p:spPr>
      </p:pic>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3"/>
          <a:stretch>
            <a:fillRect/>
          </a:stretch>
        </p:blipFill>
        <p:spPr>
          <a:xfrm>
            <a:off x="5372514" y="3569793"/>
            <a:ext cx="258793" cy="258793"/>
          </a:xfrm>
          <a:prstGeom prst="rect">
            <a:avLst/>
          </a:prstGeom>
        </p:spPr>
      </p:pic>
      <p:pic>
        <p:nvPicPr>
          <p:cNvPr id="26" name="Image 1" descr="preencoded.png">
            <a:extLst>
              <a:ext uri="{FF2B5EF4-FFF2-40B4-BE49-F238E27FC236}">
                <a16:creationId xmlns:a16="http://schemas.microsoft.com/office/drawing/2014/main" id="{E929CDB7-8498-A355-2995-F2F076DEDAED}"/>
              </a:ext>
            </a:extLst>
          </p:cNvPr>
          <p:cNvPicPr>
            <a:picLocks noChangeAspect="1"/>
          </p:cNvPicPr>
          <p:nvPr/>
        </p:nvPicPr>
        <p:blipFill>
          <a:blip r:embed="rId3"/>
          <a:stretch>
            <a:fillRect/>
          </a:stretch>
        </p:blipFill>
        <p:spPr>
          <a:xfrm>
            <a:off x="8280004" y="3583605"/>
            <a:ext cx="258793" cy="258793"/>
          </a:xfrm>
          <a:prstGeom prst="rect">
            <a:avLst/>
          </a:prstGeom>
        </p:spPr>
      </p:pic>
      <p:pic>
        <p:nvPicPr>
          <p:cNvPr id="8" name="Image 6" descr="preencoded.png">
            <a:extLst>
              <a:ext uri="{FF2B5EF4-FFF2-40B4-BE49-F238E27FC236}">
                <a16:creationId xmlns:a16="http://schemas.microsoft.com/office/drawing/2014/main" id="{74265C75-B724-175F-A489-AFAD732EA028}"/>
              </a:ext>
            </a:extLst>
          </p:cNvPr>
          <p:cNvPicPr>
            <a:picLocks noChangeAspect="1"/>
          </p:cNvPicPr>
          <p:nvPr/>
        </p:nvPicPr>
        <p:blipFill>
          <a:blip r:embed="rId4">
            <a:duotone>
              <a:schemeClr val="accent4">
                <a:shade val="45000"/>
                <a:satMod val="135000"/>
              </a:schemeClr>
              <a:prstClr val="white"/>
            </a:duotone>
          </a:blip>
          <a:stretch>
            <a:fillRect/>
          </a:stretch>
        </p:blipFill>
        <p:spPr>
          <a:xfrm>
            <a:off x="3472553" y="3504077"/>
            <a:ext cx="223231" cy="297642"/>
          </a:xfrm>
          <a:prstGeom prst="rect">
            <a:avLst/>
          </a:prstGeom>
        </p:spPr>
      </p:pic>
      <p:sp>
        <p:nvSpPr>
          <p:cNvPr id="11" name="TextBox 10">
            <a:extLst>
              <a:ext uri="{FF2B5EF4-FFF2-40B4-BE49-F238E27FC236}">
                <a16:creationId xmlns:a16="http://schemas.microsoft.com/office/drawing/2014/main" id="{A0AED6C8-9D40-FDF0-041C-C271A03357F2}"/>
              </a:ext>
            </a:extLst>
          </p:cNvPr>
          <p:cNvSpPr txBox="1"/>
          <p:nvPr/>
        </p:nvSpPr>
        <p:spPr>
          <a:xfrm>
            <a:off x="2343172" y="3890148"/>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1.7.2026</a:t>
            </a:r>
          </a:p>
        </p:txBody>
      </p:sp>
      <p:pic>
        <p:nvPicPr>
          <p:cNvPr id="15" name="Image 6" descr="preencoded.png">
            <a:extLst>
              <a:ext uri="{FF2B5EF4-FFF2-40B4-BE49-F238E27FC236}">
                <a16:creationId xmlns:a16="http://schemas.microsoft.com/office/drawing/2014/main" id="{AF75C1D1-22EC-12B6-7FCA-2E75CD9CEAF5}"/>
              </a:ext>
            </a:extLst>
          </p:cNvPr>
          <p:cNvPicPr>
            <a:picLocks noChangeAspect="1"/>
          </p:cNvPicPr>
          <p:nvPr/>
        </p:nvPicPr>
        <p:blipFill>
          <a:blip r:embed="rId4">
            <a:duotone>
              <a:schemeClr val="accent4">
                <a:shade val="45000"/>
                <a:satMod val="135000"/>
              </a:schemeClr>
              <a:prstClr val="white"/>
            </a:duotone>
          </a:blip>
          <a:stretch>
            <a:fillRect/>
          </a:stretch>
        </p:blipFill>
        <p:spPr>
          <a:xfrm>
            <a:off x="5400912" y="3199990"/>
            <a:ext cx="223231" cy="297642"/>
          </a:xfrm>
          <a:prstGeom prst="rect">
            <a:avLst/>
          </a:prstGeom>
        </p:spPr>
      </p:pic>
      <p:pic>
        <p:nvPicPr>
          <p:cNvPr id="20" name="Image 6" descr="preencoded.png">
            <a:extLst>
              <a:ext uri="{FF2B5EF4-FFF2-40B4-BE49-F238E27FC236}">
                <a16:creationId xmlns:a16="http://schemas.microsoft.com/office/drawing/2014/main" id="{E4F1EC99-A2C2-4269-4E9D-7FFF4A9558E1}"/>
              </a:ext>
            </a:extLst>
          </p:cNvPr>
          <p:cNvPicPr>
            <a:picLocks noChangeAspect="1"/>
          </p:cNvPicPr>
          <p:nvPr/>
        </p:nvPicPr>
        <p:blipFill>
          <a:blip r:embed="rId4">
            <a:duotone>
              <a:schemeClr val="accent4">
                <a:shade val="45000"/>
                <a:satMod val="135000"/>
              </a:schemeClr>
              <a:prstClr val="white"/>
            </a:duotone>
          </a:blip>
          <a:stretch>
            <a:fillRect/>
          </a:stretch>
        </p:blipFill>
        <p:spPr>
          <a:xfrm>
            <a:off x="8293083" y="3214330"/>
            <a:ext cx="223231" cy="297642"/>
          </a:xfrm>
          <a:prstGeom prst="rect">
            <a:avLst/>
          </a:prstGeom>
        </p:spPr>
      </p:pic>
      <p:sp>
        <p:nvSpPr>
          <p:cNvPr id="5" name="TextBox 4">
            <a:extLst>
              <a:ext uri="{FF2B5EF4-FFF2-40B4-BE49-F238E27FC236}">
                <a16:creationId xmlns:a16="http://schemas.microsoft.com/office/drawing/2014/main" id="{E0FE6810-DF79-0BAD-2216-5B2F4D34CB7A}"/>
              </a:ext>
            </a:extLst>
          </p:cNvPr>
          <p:cNvSpPr txBox="1"/>
          <p:nvPr/>
        </p:nvSpPr>
        <p:spPr>
          <a:xfrm>
            <a:off x="677334" y="1253522"/>
            <a:ext cx="8970868" cy="1754326"/>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between 2.7.2024 – 30.6.2025</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Start date of PC: </a:t>
            </a:r>
            <a:r>
              <a:rPr lang="en-US" i="0" dirty="0">
                <a:solidFill>
                  <a:srgbClr val="262626"/>
                </a:solidFill>
                <a:effectLst/>
                <a:latin typeface="Times New Roman" panose="02020603050405020304" pitchFamily="18" charset="0"/>
                <a:cs typeface="Times New Roman" panose="02020603050405020304" pitchFamily="18" charset="0"/>
              </a:rPr>
              <a:t>before 25.7.2025</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ea typeface="Noto Sans Bold" pitchFamily="34" charset="-122"/>
                <a:cs typeface="Times New Roman" panose="02020603050405020304" pitchFamily="18" charset="0"/>
              </a:rPr>
              <a:t>Example of group 2A and 2B </a:t>
            </a:r>
            <a:r>
              <a:rPr lang="en-US" b="1" i="0" dirty="0">
                <a:solidFill>
                  <a:srgbClr val="262626"/>
                </a:solidFill>
                <a:effectLst/>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i="0" dirty="0">
                <a:effectLst/>
                <a:latin typeface="Times New Roman" panose="02020603050405020304" pitchFamily="18" charset="0"/>
                <a:cs typeface="Times New Roman" panose="02020603050405020304" pitchFamily="18" charset="0"/>
              </a:rPr>
              <a:t>2024 TWC Graduates / 2025 </a:t>
            </a:r>
            <a:r>
              <a:rPr lang="en-US" sz="1800" i="0" dirty="0" err="1">
                <a:effectLst/>
                <a:latin typeface="Times New Roman" panose="02020603050405020304" pitchFamily="18" charset="0"/>
                <a:cs typeface="Times New Roman" panose="02020603050405020304" pitchFamily="18" charset="0"/>
              </a:rPr>
              <a:t>PolyU</a:t>
            </a:r>
            <a:r>
              <a:rPr lang="en-US" sz="1800" i="0" dirty="0">
                <a:effectLst/>
                <a:latin typeface="Times New Roman" panose="02020603050405020304" pitchFamily="18" charset="0"/>
                <a:cs typeface="Times New Roman" panose="02020603050405020304" pitchFamily="18" charset="0"/>
              </a:rPr>
              <a:t> Graduates / Non-local Qualification Holders </a:t>
            </a:r>
            <a:r>
              <a:rPr lang="en-US" sz="1800" dirty="0">
                <a:latin typeface="Times New Roman" panose="02020603050405020304" pitchFamily="18" charset="0"/>
                <a:ea typeface="Noto Sans Bold" pitchFamily="34" charset="-122"/>
                <a:cs typeface="Times New Roman" panose="02020603050405020304" pitchFamily="18" charset="0"/>
              </a:rPr>
              <a:t>(approx.100 RGs)</a:t>
            </a:r>
            <a:br>
              <a:rPr lang="en-US" sz="1800" i="0" dirty="0">
                <a:effectLst/>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35" name="Image 2" descr="preencoded.png">
            <a:extLst>
              <a:ext uri="{FF2B5EF4-FFF2-40B4-BE49-F238E27FC236}">
                <a16:creationId xmlns:a16="http://schemas.microsoft.com/office/drawing/2014/main" id="{F7FB88E8-FC17-CE07-C439-9580D38A361E}"/>
              </a:ext>
            </a:extLst>
          </p:cNvPr>
          <p:cNvPicPr>
            <a:picLocks noChangeAspect="1"/>
          </p:cNvPicPr>
          <p:nvPr/>
        </p:nvPicPr>
        <p:blipFill>
          <a:blip r:embed="rId5"/>
          <a:stretch>
            <a:fillRect/>
          </a:stretch>
        </p:blipFill>
        <p:spPr>
          <a:xfrm>
            <a:off x="2715586" y="3559403"/>
            <a:ext cx="258793" cy="276997"/>
          </a:xfrm>
          <a:prstGeom prst="rect">
            <a:avLst/>
          </a:prstGeom>
        </p:spPr>
      </p:pic>
      <p:pic>
        <p:nvPicPr>
          <p:cNvPr id="36" name="Image 2" descr="preencoded.png">
            <a:extLst>
              <a:ext uri="{FF2B5EF4-FFF2-40B4-BE49-F238E27FC236}">
                <a16:creationId xmlns:a16="http://schemas.microsoft.com/office/drawing/2014/main" id="{3FBEA80C-7A40-5BB2-79AE-B1B9615C0321}"/>
              </a:ext>
            </a:extLst>
          </p:cNvPr>
          <p:cNvPicPr>
            <a:picLocks noChangeAspect="1"/>
          </p:cNvPicPr>
          <p:nvPr/>
        </p:nvPicPr>
        <p:blipFill>
          <a:blip r:embed="rId5"/>
          <a:stretch>
            <a:fillRect/>
          </a:stretch>
        </p:blipFill>
        <p:spPr>
          <a:xfrm>
            <a:off x="5717909" y="3546818"/>
            <a:ext cx="258793" cy="276997"/>
          </a:xfrm>
          <a:prstGeom prst="rect">
            <a:avLst/>
          </a:prstGeom>
        </p:spPr>
      </p:pic>
      <p:pic>
        <p:nvPicPr>
          <p:cNvPr id="37" name="Image 2" descr="preencoded.png">
            <a:extLst>
              <a:ext uri="{FF2B5EF4-FFF2-40B4-BE49-F238E27FC236}">
                <a16:creationId xmlns:a16="http://schemas.microsoft.com/office/drawing/2014/main" id="{07C06021-16E3-F0CC-7237-667CBB984101}"/>
              </a:ext>
            </a:extLst>
          </p:cNvPr>
          <p:cNvPicPr>
            <a:picLocks noChangeAspect="1"/>
          </p:cNvPicPr>
          <p:nvPr/>
        </p:nvPicPr>
        <p:blipFill>
          <a:blip r:embed="rId5"/>
          <a:stretch>
            <a:fillRect/>
          </a:stretch>
        </p:blipFill>
        <p:spPr>
          <a:xfrm>
            <a:off x="8593458" y="3546515"/>
            <a:ext cx="258793" cy="276997"/>
          </a:xfrm>
          <a:prstGeom prst="rect">
            <a:avLst/>
          </a:prstGeom>
        </p:spPr>
      </p:pic>
      <p:pic>
        <p:nvPicPr>
          <p:cNvPr id="38" name="Image 1" descr="preencoded.png">
            <a:extLst>
              <a:ext uri="{FF2B5EF4-FFF2-40B4-BE49-F238E27FC236}">
                <a16:creationId xmlns:a16="http://schemas.microsoft.com/office/drawing/2014/main" id="{5E15B74B-6A60-395C-5C6E-7D60072D8B28}"/>
              </a:ext>
            </a:extLst>
          </p:cNvPr>
          <p:cNvPicPr>
            <a:picLocks noChangeAspect="1"/>
          </p:cNvPicPr>
          <p:nvPr/>
        </p:nvPicPr>
        <p:blipFill>
          <a:blip r:embed="rId3"/>
          <a:stretch>
            <a:fillRect/>
          </a:stretch>
        </p:blipFill>
        <p:spPr>
          <a:xfrm>
            <a:off x="578729" y="5799056"/>
            <a:ext cx="258793" cy="258793"/>
          </a:xfrm>
          <a:prstGeom prst="rect">
            <a:avLst/>
          </a:prstGeom>
        </p:spPr>
      </p:pic>
      <p:sp>
        <p:nvSpPr>
          <p:cNvPr id="39" name="TextBox 29">
            <a:extLst>
              <a:ext uri="{FF2B5EF4-FFF2-40B4-BE49-F238E27FC236}">
                <a16:creationId xmlns:a16="http://schemas.microsoft.com/office/drawing/2014/main" id="{92A9C7F8-DDF5-E2D6-9A89-A799AF2AA0EE}"/>
              </a:ext>
            </a:extLst>
          </p:cNvPr>
          <p:cNvSpPr txBox="1"/>
          <p:nvPr/>
        </p:nvSpPr>
        <p:spPr>
          <a:xfrm>
            <a:off x="842788" y="5744880"/>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40" name="TextBox 33">
            <a:extLst>
              <a:ext uri="{FF2B5EF4-FFF2-40B4-BE49-F238E27FC236}">
                <a16:creationId xmlns:a16="http://schemas.microsoft.com/office/drawing/2014/main" id="{221C0037-C2CE-B01D-2556-303BFFB00CA0}"/>
              </a:ext>
            </a:extLst>
          </p:cNvPr>
          <p:cNvSpPr txBox="1"/>
          <p:nvPr/>
        </p:nvSpPr>
        <p:spPr>
          <a:xfrm>
            <a:off x="842788" y="6416064"/>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41" name="Image 2" descr="preencoded.png">
            <a:extLst>
              <a:ext uri="{FF2B5EF4-FFF2-40B4-BE49-F238E27FC236}">
                <a16:creationId xmlns:a16="http://schemas.microsoft.com/office/drawing/2014/main" id="{D2B9594B-DB85-A2AC-E031-BA0A5426BD25}"/>
              </a:ext>
            </a:extLst>
          </p:cNvPr>
          <p:cNvPicPr>
            <a:picLocks noChangeAspect="1"/>
          </p:cNvPicPr>
          <p:nvPr/>
        </p:nvPicPr>
        <p:blipFill>
          <a:blip r:embed="rId5"/>
          <a:stretch>
            <a:fillRect/>
          </a:stretch>
        </p:blipFill>
        <p:spPr>
          <a:xfrm>
            <a:off x="564919" y="6416066"/>
            <a:ext cx="258793" cy="276997"/>
          </a:xfrm>
          <a:prstGeom prst="rect">
            <a:avLst/>
          </a:prstGeom>
        </p:spPr>
      </p:pic>
      <p:pic>
        <p:nvPicPr>
          <p:cNvPr id="42" name="Image 1" descr="preencoded.png">
            <a:extLst>
              <a:ext uri="{FF2B5EF4-FFF2-40B4-BE49-F238E27FC236}">
                <a16:creationId xmlns:a16="http://schemas.microsoft.com/office/drawing/2014/main" id="{BE5AD739-661F-6A3C-546C-D51992A1040F}"/>
              </a:ext>
            </a:extLst>
          </p:cNvPr>
          <p:cNvPicPr>
            <a:picLocks noChangeAspect="1"/>
          </p:cNvPicPr>
          <p:nvPr/>
        </p:nvPicPr>
        <p:blipFill>
          <a:blip r:embed="rId2"/>
          <a:stretch>
            <a:fillRect/>
          </a:stretch>
        </p:blipFill>
        <p:spPr>
          <a:xfrm>
            <a:off x="566750" y="5354702"/>
            <a:ext cx="258792" cy="414067"/>
          </a:xfrm>
          <a:prstGeom prst="rect">
            <a:avLst/>
          </a:prstGeom>
        </p:spPr>
      </p:pic>
      <p:sp>
        <p:nvSpPr>
          <p:cNvPr id="43" name="TextBox 4">
            <a:extLst>
              <a:ext uri="{FF2B5EF4-FFF2-40B4-BE49-F238E27FC236}">
                <a16:creationId xmlns:a16="http://schemas.microsoft.com/office/drawing/2014/main" id="{66DAE9E6-76F7-EF78-DF6C-2DB2D3D4E11F}"/>
              </a:ext>
            </a:extLst>
          </p:cNvPr>
          <p:cNvSpPr txBox="1"/>
          <p:nvPr/>
        </p:nvSpPr>
        <p:spPr>
          <a:xfrm>
            <a:off x="842788" y="540928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44" name="Image 6" descr="preencoded.png">
            <a:extLst>
              <a:ext uri="{FF2B5EF4-FFF2-40B4-BE49-F238E27FC236}">
                <a16:creationId xmlns:a16="http://schemas.microsoft.com/office/drawing/2014/main" id="{1B160300-4B7F-E77E-6528-E7B0EBC8BA61}"/>
              </a:ext>
            </a:extLst>
          </p:cNvPr>
          <p:cNvPicPr>
            <a:picLocks noChangeAspect="1"/>
          </p:cNvPicPr>
          <p:nvPr/>
        </p:nvPicPr>
        <p:blipFill>
          <a:blip r:embed="rId4">
            <a:duotone>
              <a:schemeClr val="accent4">
                <a:shade val="45000"/>
                <a:satMod val="135000"/>
              </a:schemeClr>
              <a:prstClr val="white"/>
            </a:duotone>
          </a:blip>
          <a:stretch>
            <a:fillRect/>
          </a:stretch>
        </p:blipFill>
        <p:spPr>
          <a:xfrm>
            <a:off x="567998" y="6088136"/>
            <a:ext cx="223231" cy="297642"/>
          </a:xfrm>
          <a:prstGeom prst="rect">
            <a:avLst/>
          </a:prstGeom>
        </p:spPr>
      </p:pic>
      <p:sp>
        <p:nvSpPr>
          <p:cNvPr id="45" name="TextBox 19">
            <a:extLst>
              <a:ext uri="{FF2B5EF4-FFF2-40B4-BE49-F238E27FC236}">
                <a16:creationId xmlns:a16="http://schemas.microsoft.com/office/drawing/2014/main" id="{D84C81DF-C10C-66C9-1BCD-0D2265DF388F}"/>
              </a:ext>
            </a:extLst>
          </p:cNvPr>
          <p:cNvSpPr txBox="1"/>
          <p:nvPr/>
        </p:nvSpPr>
        <p:spPr>
          <a:xfrm>
            <a:off x="842788" y="608047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48" name="Right Bracket 16">
            <a:extLst>
              <a:ext uri="{FF2B5EF4-FFF2-40B4-BE49-F238E27FC236}">
                <a16:creationId xmlns:a16="http://schemas.microsoft.com/office/drawing/2014/main" id="{EB2106BC-5EF5-5903-565E-1A768AB640E0}"/>
              </a:ext>
            </a:extLst>
          </p:cNvPr>
          <p:cNvSpPr/>
          <p:nvPr/>
        </p:nvSpPr>
        <p:spPr>
          <a:xfrm rot="5400000">
            <a:off x="2255282" y="3223085"/>
            <a:ext cx="144000" cy="2383543"/>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10190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2B</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49777" y="6270851"/>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14</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671779" y="3165714"/>
            <a:ext cx="8423316" cy="30738"/>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637115" y="2403210"/>
            <a:ext cx="443316" cy="709306"/>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2575282" y="2572831"/>
            <a:ext cx="179096" cy="2502775"/>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1470901" y="3152685"/>
            <a:ext cx="916495"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25.7.2025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521299" y="3159382"/>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1041140" y="3980994"/>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(1.7.2025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5230120" y="3175108"/>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1.7.2028</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4530569" y="3437134"/>
            <a:ext cx="187875" cy="1416578"/>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3224162" y="4327951"/>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30.6.2028)</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1 year</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21" name="Text 12">
            <a:extLst>
              <a:ext uri="{FF2B5EF4-FFF2-40B4-BE49-F238E27FC236}">
                <a16:creationId xmlns:a16="http://schemas.microsoft.com/office/drawing/2014/main" id="{46B6A934-3230-C042-2B87-F57D7ACAB190}"/>
              </a:ext>
            </a:extLst>
          </p:cNvPr>
          <p:cNvSpPr/>
          <p:nvPr/>
        </p:nvSpPr>
        <p:spPr>
          <a:xfrm>
            <a:off x="5688368" y="4847663"/>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(1.7.2028 – 30.6.2031)</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8444695" y="3213752"/>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1.7.2031</a:t>
            </a:r>
          </a:p>
        </p:txBody>
      </p:sp>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3"/>
          <a:stretch>
            <a:fillRect/>
          </a:stretch>
        </p:blipFill>
        <p:spPr>
          <a:xfrm>
            <a:off x="5186402" y="2878394"/>
            <a:ext cx="258793" cy="258793"/>
          </a:xfrm>
          <a:prstGeom prst="rect">
            <a:avLst/>
          </a:prstGeom>
        </p:spPr>
      </p:pic>
      <p:pic>
        <p:nvPicPr>
          <p:cNvPr id="20" name="Image 2" descr="preencoded.png">
            <a:extLst>
              <a:ext uri="{FF2B5EF4-FFF2-40B4-BE49-F238E27FC236}">
                <a16:creationId xmlns:a16="http://schemas.microsoft.com/office/drawing/2014/main" id="{550E6058-7D96-CBE5-4972-1227FEFDFE59}"/>
              </a:ext>
            </a:extLst>
          </p:cNvPr>
          <p:cNvPicPr>
            <a:picLocks noChangeAspect="1"/>
          </p:cNvPicPr>
          <p:nvPr/>
        </p:nvPicPr>
        <p:blipFill>
          <a:blip r:embed="rId4"/>
          <a:stretch>
            <a:fillRect/>
          </a:stretch>
        </p:blipFill>
        <p:spPr>
          <a:xfrm>
            <a:off x="1782954" y="2826529"/>
            <a:ext cx="292388" cy="292388"/>
          </a:xfrm>
          <a:prstGeom prst="rect">
            <a:avLst/>
          </a:prstGeom>
        </p:spPr>
      </p:pic>
      <p:sp>
        <p:nvSpPr>
          <p:cNvPr id="3" name="TextBox 2">
            <a:extLst>
              <a:ext uri="{FF2B5EF4-FFF2-40B4-BE49-F238E27FC236}">
                <a16:creationId xmlns:a16="http://schemas.microsoft.com/office/drawing/2014/main" id="{5196A95E-479F-DDE2-DC15-E1857CD7E58F}"/>
              </a:ext>
            </a:extLst>
          </p:cNvPr>
          <p:cNvSpPr txBox="1"/>
          <p:nvPr/>
        </p:nvSpPr>
        <p:spPr>
          <a:xfrm>
            <a:off x="425251" y="3225472"/>
            <a:ext cx="988192" cy="507831"/>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2.7.2024 </a:t>
            </a:r>
            <a:r>
              <a:rPr lang="en-US" sz="1400" dirty="0">
                <a:solidFill>
                  <a:srgbClr val="2F6B9A"/>
                </a:solidFill>
                <a:latin typeface="Times New Roman" panose="02020603050405020304" pitchFamily="18" charset="0"/>
                <a:ea typeface="Noto Sans Bold" pitchFamily="34" charset="-122"/>
                <a:cs typeface="Times New Roman" panose="02020603050405020304" pitchFamily="18" charset="0"/>
              </a:rPr>
              <a:t>– </a:t>
            </a:r>
            <a:r>
              <a:rPr lang="en-US" sz="1300" dirty="0">
                <a:latin typeface="Times New Roman" panose="02020603050405020304" pitchFamily="18" charset="0"/>
                <a:cs typeface="Times New Roman" panose="02020603050405020304" pitchFamily="18" charset="0"/>
              </a:rPr>
              <a:t>30.6.2025</a:t>
            </a:r>
          </a:p>
        </p:txBody>
      </p:sp>
      <p:pic>
        <p:nvPicPr>
          <p:cNvPr id="5" name="Image 6" descr="preencoded.png">
            <a:extLst>
              <a:ext uri="{FF2B5EF4-FFF2-40B4-BE49-F238E27FC236}">
                <a16:creationId xmlns:a16="http://schemas.microsoft.com/office/drawing/2014/main" id="{CBC93EA9-0BE4-BC87-A337-E410FC3EDB62}"/>
              </a:ext>
            </a:extLst>
          </p:cNvPr>
          <p:cNvPicPr>
            <a:picLocks noChangeAspect="1"/>
          </p:cNvPicPr>
          <p:nvPr/>
        </p:nvPicPr>
        <p:blipFill>
          <a:blip r:embed="rId5">
            <a:duotone>
              <a:schemeClr val="accent4">
                <a:shade val="45000"/>
                <a:satMod val="135000"/>
              </a:schemeClr>
              <a:prstClr val="white"/>
            </a:duotone>
          </a:blip>
          <a:stretch>
            <a:fillRect/>
          </a:stretch>
        </p:blipFill>
        <p:spPr>
          <a:xfrm>
            <a:off x="3809815" y="2832720"/>
            <a:ext cx="223231" cy="297642"/>
          </a:xfrm>
          <a:prstGeom prst="rect">
            <a:avLst/>
          </a:prstGeom>
        </p:spPr>
      </p:pic>
      <p:pic>
        <p:nvPicPr>
          <p:cNvPr id="7" name="Image 6" descr="preencoded.png">
            <a:extLst>
              <a:ext uri="{FF2B5EF4-FFF2-40B4-BE49-F238E27FC236}">
                <a16:creationId xmlns:a16="http://schemas.microsoft.com/office/drawing/2014/main" id="{449BC0A0-E0F0-9049-32E3-05D47F7F42DF}"/>
              </a:ext>
            </a:extLst>
          </p:cNvPr>
          <p:cNvPicPr>
            <a:picLocks noChangeAspect="1"/>
          </p:cNvPicPr>
          <p:nvPr/>
        </p:nvPicPr>
        <p:blipFill>
          <a:blip r:embed="rId5">
            <a:duotone>
              <a:schemeClr val="accent4">
                <a:shade val="45000"/>
                <a:satMod val="135000"/>
              </a:schemeClr>
              <a:prstClr val="white"/>
            </a:duotone>
          </a:blip>
          <a:stretch>
            <a:fillRect/>
          </a:stretch>
        </p:blipFill>
        <p:spPr>
          <a:xfrm>
            <a:off x="5221964" y="2525424"/>
            <a:ext cx="223231" cy="297642"/>
          </a:xfrm>
          <a:prstGeom prst="rect">
            <a:avLst/>
          </a:prstGeom>
        </p:spPr>
      </p:pic>
      <p:sp>
        <p:nvSpPr>
          <p:cNvPr id="27" name="TextBox 26">
            <a:extLst>
              <a:ext uri="{FF2B5EF4-FFF2-40B4-BE49-F238E27FC236}">
                <a16:creationId xmlns:a16="http://schemas.microsoft.com/office/drawing/2014/main" id="{CCAA08EC-0E03-A10F-0630-EE3C5CD957AD}"/>
              </a:ext>
            </a:extLst>
          </p:cNvPr>
          <p:cNvSpPr txBox="1"/>
          <p:nvPr/>
        </p:nvSpPr>
        <p:spPr>
          <a:xfrm>
            <a:off x="622410" y="1218920"/>
            <a:ext cx="8338479" cy="923330"/>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between 2.7.2024 – 30.6.2025</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Start date of PC: </a:t>
            </a:r>
            <a:r>
              <a:rPr lang="en-US" i="0" dirty="0">
                <a:solidFill>
                  <a:srgbClr val="262626"/>
                </a:solidFill>
                <a:effectLst/>
                <a:latin typeface="Times New Roman" panose="02020603050405020304" pitchFamily="18" charset="0"/>
                <a:cs typeface="Times New Roman" panose="02020603050405020304" pitchFamily="18" charset="0"/>
              </a:rPr>
              <a:t>after 25.7.2025</a:t>
            </a:r>
            <a:endParaRPr lang="en-US" dirty="0">
              <a:latin typeface="Times New Roman" panose="02020603050405020304" pitchFamily="18" charset="0"/>
              <a:cs typeface="Times New Roman" panose="02020603050405020304" pitchFamily="18" charset="0"/>
            </a:endParaRPr>
          </a:p>
        </p:txBody>
      </p:sp>
      <p:pic>
        <p:nvPicPr>
          <p:cNvPr id="42" name="Image 1" descr="preencoded.png">
            <a:extLst>
              <a:ext uri="{FF2B5EF4-FFF2-40B4-BE49-F238E27FC236}">
                <a16:creationId xmlns:a16="http://schemas.microsoft.com/office/drawing/2014/main" id="{DC6A5DF4-F6BB-568F-CA10-1BBB16E8ECD3}"/>
              </a:ext>
            </a:extLst>
          </p:cNvPr>
          <p:cNvPicPr>
            <a:picLocks noChangeAspect="1"/>
          </p:cNvPicPr>
          <p:nvPr/>
        </p:nvPicPr>
        <p:blipFill>
          <a:blip r:embed="rId3"/>
          <a:stretch>
            <a:fillRect/>
          </a:stretch>
        </p:blipFill>
        <p:spPr>
          <a:xfrm>
            <a:off x="637115" y="5450610"/>
            <a:ext cx="258793" cy="258793"/>
          </a:xfrm>
          <a:prstGeom prst="rect">
            <a:avLst/>
          </a:prstGeom>
        </p:spPr>
      </p:pic>
      <p:sp>
        <p:nvSpPr>
          <p:cNvPr id="43" name="TextBox 29">
            <a:extLst>
              <a:ext uri="{FF2B5EF4-FFF2-40B4-BE49-F238E27FC236}">
                <a16:creationId xmlns:a16="http://schemas.microsoft.com/office/drawing/2014/main" id="{2DB71F12-AE93-3482-26E9-43ACC1860CC4}"/>
              </a:ext>
            </a:extLst>
          </p:cNvPr>
          <p:cNvSpPr txBox="1"/>
          <p:nvPr/>
        </p:nvSpPr>
        <p:spPr>
          <a:xfrm>
            <a:off x="871459" y="5458408"/>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44" name="TextBox 33">
            <a:extLst>
              <a:ext uri="{FF2B5EF4-FFF2-40B4-BE49-F238E27FC236}">
                <a16:creationId xmlns:a16="http://schemas.microsoft.com/office/drawing/2014/main" id="{31875F43-10B5-297F-D572-83D8D9EE2EE5}"/>
              </a:ext>
            </a:extLst>
          </p:cNvPr>
          <p:cNvSpPr txBox="1"/>
          <p:nvPr/>
        </p:nvSpPr>
        <p:spPr>
          <a:xfrm>
            <a:off x="871459" y="6061001"/>
            <a:ext cx="4868107"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Date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 between 25 July 2025 to 30 June 2026</a:t>
            </a:r>
          </a:p>
        </p:txBody>
      </p:sp>
      <p:pic>
        <p:nvPicPr>
          <p:cNvPr id="45" name="Image 1" descr="preencoded.png">
            <a:extLst>
              <a:ext uri="{FF2B5EF4-FFF2-40B4-BE49-F238E27FC236}">
                <a16:creationId xmlns:a16="http://schemas.microsoft.com/office/drawing/2014/main" id="{1F6C1B48-8E37-3550-AD6A-1ECD7A076279}"/>
              </a:ext>
            </a:extLst>
          </p:cNvPr>
          <p:cNvPicPr>
            <a:picLocks noChangeAspect="1"/>
          </p:cNvPicPr>
          <p:nvPr/>
        </p:nvPicPr>
        <p:blipFill>
          <a:blip r:embed="rId2"/>
          <a:stretch>
            <a:fillRect/>
          </a:stretch>
        </p:blipFill>
        <p:spPr>
          <a:xfrm>
            <a:off x="620318" y="5042206"/>
            <a:ext cx="251141" cy="401826"/>
          </a:xfrm>
          <a:prstGeom prst="rect">
            <a:avLst/>
          </a:prstGeom>
        </p:spPr>
      </p:pic>
      <p:sp>
        <p:nvSpPr>
          <p:cNvPr id="46" name="TextBox 4">
            <a:extLst>
              <a:ext uri="{FF2B5EF4-FFF2-40B4-BE49-F238E27FC236}">
                <a16:creationId xmlns:a16="http://schemas.microsoft.com/office/drawing/2014/main" id="{730E842B-C270-299C-4FC2-EFCC1419DE6B}"/>
              </a:ext>
            </a:extLst>
          </p:cNvPr>
          <p:cNvSpPr txBox="1"/>
          <p:nvPr/>
        </p:nvSpPr>
        <p:spPr>
          <a:xfrm>
            <a:off x="871459" y="517361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47" name="Image 2" descr="preencoded.png">
            <a:extLst>
              <a:ext uri="{FF2B5EF4-FFF2-40B4-BE49-F238E27FC236}">
                <a16:creationId xmlns:a16="http://schemas.microsoft.com/office/drawing/2014/main" id="{9BFDC6B3-40B5-9C26-076C-EB850B65787E}"/>
              </a:ext>
            </a:extLst>
          </p:cNvPr>
          <p:cNvPicPr>
            <a:picLocks noChangeAspect="1"/>
          </p:cNvPicPr>
          <p:nvPr/>
        </p:nvPicPr>
        <p:blipFill>
          <a:blip r:embed="rId4"/>
          <a:stretch>
            <a:fillRect/>
          </a:stretch>
        </p:blipFill>
        <p:spPr>
          <a:xfrm>
            <a:off x="648026" y="6068799"/>
            <a:ext cx="242702" cy="252000"/>
          </a:xfrm>
          <a:prstGeom prst="rect">
            <a:avLst/>
          </a:prstGeom>
        </p:spPr>
      </p:pic>
      <p:pic>
        <p:nvPicPr>
          <p:cNvPr id="48" name="Image 6" descr="preencoded.png">
            <a:extLst>
              <a:ext uri="{FF2B5EF4-FFF2-40B4-BE49-F238E27FC236}">
                <a16:creationId xmlns:a16="http://schemas.microsoft.com/office/drawing/2014/main" id="{D218235E-16A3-C881-5BFE-FADECA628148}"/>
              </a:ext>
            </a:extLst>
          </p:cNvPr>
          <p:cNvPicPr>
            <a:picLocks noChangeAspect="1"/>
          </p:cNvPicPr>
          <p:nvPr/>
        </p:nvPicPr>
        <p:blipFill>
          <a:blip r:embed="rId5">
            <a:duotone>
              <a:schemeClr val="accent4">
                <a:shade val="45000"/>
                <a:satMod val="135000"/>
              </a:schemeClr>
              <a:prstClr val="white"/>
            </a:duotone>
          </a:blip>
          <a:stretch>
            <a:fillRect/>
          </a:stretch>
        </p:blipFill>
        <p:spPr>
          <a:xfrm>
            <a:off x="675883" y="5722560"/>
            <a:ext cx="223231" cy="297642"/>
          </a:xfrm>
          <a:prstGeom prst="rect">
            <a:avLst/>
          </a:prstGeom>
        </p:spPr>
      </p:pic>
      <p:sp>
        <p:nvSpPr>
          <p:cNvPr id="49" name="TextBox 19">
            <a:extLst>
              <a:ext uri="{FF2B5EF4-FFF2-40B4-BE49-F238E27FC236}">
                <a16:creationId xmlns:a16="http://schemas.microsoft.com/office/drawing/2014/main" id="{E5D0A833-EEEF-CB56-E51D-DEC79EEEA8A7}"/>
              </a:ext>
            </a:extLst>
          </p:cNvPr>
          <p:cNvSpPr txBox="1"/>
          <p:nvPr/>
        </p:nvSpPr>
        <p:spPr>
          <a:xfrm>
            <a:off x="871459" y="5751001"/>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50" name="TextBox 33">
            <a:extLst>
              <a:ext uri="{FF2B5EF4-FFF2-40B4-BE49-F238E27FC236}">
                <a16:creationId xmlns:a16="http://schemas.microsoft.com/office/drawing/2014/main" id="{592CE57C-5C4B-945A-B9EC-67E0D11E55F3}"/>
              </a:ext>
            </a:extLst>
          </p:cNvPr>
          <p:cNvSpPr txBox="1"/>
          <p:nvPr/>
        </p:nvSpPr>
        <p:spPr>
          <a:xfrm>
            <a:off x="871459" y="6358977"/>
            <a:ext cx="32315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51" name="Image 2" descr="preencoded.png">
            <a:extLst>
              <a:ext uri="{FF2B5EF4-FFF2-40B4-BE49-F238E27FC236}">
                <a16:creationId xmlns:a16="http://schemas.microsoft.com/office/drawing/2014/main" id="{3A14F5CD-FC95-8FE2-CB1D-6A6C99F8A8D7}"/>
              </a:ext>
            </a:extLst>
          </p:cNvPr>
          <p:cNvPicPr>
            <a:picLocks noChangeAspect="1"/>
          </p:cNvPicPr>
          <p:nvPr/>
        </p:nvPicPr>
        <p:blipFill>
          <a:blip r:embed="rId6"/>
          <a:stretch>
            <a:fillRect/>
          </a:stretch>
        </p:blipFill>
        <p:spPr>
          <a:xfrm>
            <a:off x="659039" y="6380186"/>
            <a:ext cx="216000" cy="231194"/>
          </a:xfrm>
          <a:prstGeom prst="rect">
            <a:avLst/>
          </a:prstGeom>
        </p:spPr>
      </p:pic>
      <p:pic>
        <p:nvPicPr>
          <p:cNvPr id="53" name="Image 2" descr="preencoded.png">
            <a:extLst>
              <a:ext uri="{FF2B5EF4-FFF2-40B4-BE49-F238E27FC236}">
                <a16:creationId xmlns:a16="http://schemas.microsoft.com/office/drawing/2014/main" id="{7505892F-5387-F749-3D8F-B6FF5213CB85}"/>
              </a:ext>
            </a:extLst>
          </p:cNvPr>
          <p:cNvPicPr>
            <a:picLocks noChangeAspect="1"/>
          </p:cNvPicPr>
          <p:nvPr/>
        </p:nvPicPr>
        <p:blipFill>
          <a:blip r:embed="rId6"/>
          <a:stretch>
            <a:fillRect/>
          </a:stretch>
        </p:blipFill>
        <p:spPr>
          <a:xfrm>
            <a:off x="5547278" y="2849855"/>
            <a:ext cx="258793" cy="276997"/>
          </a:xfrm>
          <a:prstGeom prst="rect">
            <a:avLst/>
          </a:prstGeom>
        </p:spPr>
      </p:pic>
      <p:pic>
        <p:nvPicPr>
          <p:cNvPr id="54" name="Image 1" descr="preencoded.png">
            <a:extLst>
              <a:ext uri="{FF2B5EF4-FFF2-40B4-BE49-F238E27FC236}">
                <a16:creationId xmlns:a16="http://schemas.microsoft.com/office/drawing/2014/main" id="{90641211-FC30-3A1D-C84C-11FAA7E52C16}"/>
              </a:ext>
            </a:extLst>
          </p:cNvPr>
          <p:cNvPicPr>
            <a:picLocks noChangeAspect="1"/>
          </p:cNvPicPr>
          <p:nvPr/>
        </p:nvPicPr>
        <p:blipFill>
          <a:blip r:embed="rId3"/>
          <a:stretch>
            <a:fillRect/>
          </a:stretch>
        </p:blipFill>
        <p:spPr>
          <a:xfrm>
            <a:off x="8444695" y="2881857"/>
            <a:ext cx="258793" cy="258793"/>
          </a:xfrm>
          <a:prstGeom prst="rect">
            <a:avLst/>
          </a:prstGeom>
        </p:spPr>
      </p:pic>
      <p:pic>
        <p:nvPicPr>
          <p:cNvPr id="55" name="Image 6" descr="preencoded.png">
            <a:extLst>
              <a:ext uri="{FF2B5EF4-FFF2-40B4-BE49-F238E27FC236}">
                <a16:creationId xmlns:a16="http://schemas.microsoft.com/office/drawing/2014/main" id="{24457CC3-DD24-181A-3D44-25F04F1ADFFA}"/>
              </a:ext>
            </a:extLst>
          </p:cNvPr>
          <p:cNvPicPr>
            <a:picLocks noChangeAspect="1"/>
          </p:cNvPicPr>
          <p:nvPr/>
        </p:nvPicPr>
        <p:blipFill>
          <a:blip r:embed="rId5">
            <a:duotone>
              <a:schemeClr val="accent4">
                <a:shade val="45000"/>
                <a:satMod val="135000"/>
              </a:schemeClr>
              <a:prstClr val="white"/>
            </a:duotone>
          </a:blip>
          <a:stretch>
            <a:fillRect/>
          </a:stretch>
        </p:blipFill>
        <p:spPr>
          <a:xfrm>
            <a:off x="8480257" y="2528887"/>
            <a:ext cx="223231" cy="297642"/>
          </a:xfrm>
          <a:prstGeom prst="rect">
            <a:avLst/>
          </a:prstGeom>
        </p:spPr>
      </p:pic>
      <p:pic>
        <p:nvPicPr>
          <p:cNvPr id="56" name="Image 2" descr="preencoded.png">
            <a:extLst>
              <a:ext uri="{FF2B5EF4-FFF2-40B4-BE49-F238E27FC236}">
                <a16:creationId xmlns:a16="http://schemas.microsoft.com/office/drawing/2014/main" id="{69EB4B36-1AB2-E0BE-5D96-FAC70E9498DA}"/>
              </a:ext>
            </a:extLst>
          </p:cNvPr>
          <p:cNvPicPr>
            <a:picLocks noChangeAspect="1"/>
          </p:cNvPicPr>
          <p:nvPr/>
        </p:nvPicPr>
        <p:blipFill>
          <a:blip r:embed="rId6"/>
          <a:stretch>
            <a:fillRect/>
          </a:stretch>
        </p:blipFill>
        <p:spPr>
          <a:xfrm>
            <a:off x="8805571" y="2853318"/>
            <a:ext cx="258793" cy="276997"/>
          </a:xfrm>
          <a:prstGeom prst="rect">
            <a:avLst/>
          </a:prstGeom>
        </p:spPr>
      </p:pic>
      <p:sp>
        <p:nvSpPr>
          <p:cNvPr id="57" name="Right Bracket 9">
            <a:extLst>
              <a:ext uri="{FF2B5EF4-FFF2-40B4-BE49-F238E27FC236}">
                <a16:creationId xmlns:a16="http://schemas.microsoft.com/office/drawing/2014/main" id="{C86CD1E3-7420-EE28-75C7-90DBD32FEBC2}"/>
              </a:ext>
            </a:extLst>
          </p:cNvPr>
          <p:cNvSpPr/>
          <p:nvPr/>
        </p:nvSpPr>
        <p:spPr>
          <a:xfrm rot="5400000">
            <a:off x="6981439" y="2964267"/>
            <a:ext cx="175487" cy="347277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65224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2C</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94166" y="6264649"/>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15</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677334" y="3139163"/>
            <a:ext cx="8232687" cy="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622410" y="2321823"/>
            <a:ext cx="482540" cy="772064"/>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1909190" y="2381789"/>
            <a:ext cx="159506" cy="2302842"/>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499270" y="3207230"/>
            <a:ext cx="98819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2702013" y="3144744"/>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455792" y="3682193"/>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(1.7.2025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5043947" y="3172101"/>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18" name="Text 12">
            <a:extLst>
              <a:ext uri="{FF2B5EF4-FFF2-40B4-BE49-F238E27FC236}">
                <a16:creationId xmlns:a16="http://schemas.microsoft.com/office/drawing/2014/main" id="{F6DC1D6E-F28F-953D-D2C5-812E6A251A99}"/>
              </a:ext>
            </a:extLst>
          </p:cNvPr>
          <p:cNvSpPr/>
          <p:nvPr/>
        </p:nvSpPr>
        <p:spPr>
          <a:xfrm>
            <a:off x="2870173" y="4004616"/>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9" name="Right Bracket 18">
            <a:extLst>
              <a:ext uri="{FF2B5EF4-FFF2-40B4-BE49-F238E27FC236}">
                <a16:creationId xmlns:a16="http://schemas.microsoft.com/office/drawing/2014/main" id="{F39A1CEC-3DDA-2788-0EA3-3BEF9EBC2751}"/>
              </a:ext>
            </a:extLst>
          </p:cNvPr>
          <p:cNvSpPr/>
          <p:nvPr/>
        </p:nvSpPr>
        <p:spPr>
          <a:xfrm rot="5400000">
            <a:off x="6950432" y="2751035"/>
            <a:ext cx="144000" cy="3167255"/>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12">
            <a:extLst>
              <a:ext uri="{FF2B5EF4-FFF2-40B4-BE49-F238E27FC236}">
                <a16:creationId xmlns:a16="http://schemas.microsoft.com/office/drawing/2014/main" id="{46B6A934-3230-C042-2B87-F57D7ACAB190}"/>
              </a:ext>
            </a:extLst>
          </p:cNvPr>
          <p:cNvSpPr/>
          <p:nvPr/>
        </p:nvSpPr>
        <p:spPr>
          <a:xfrm>
            <a:off x="5571284" y="4511705"/>
            <a:ext cx="2902295" cy="738664"/>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8127104" y="3170929"/>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30.6.2032</a:t>
            </a:r>
          </a:p>
        </p:txBody>
      </p:sp>
      <p:pic>
        <p:nvPicPr>
          <p:cNvPr id="24" name="Image 1" descr="preencoded.png">
            <a:extLst>
              <a:ext uri="{FF2B5EF4-FFF2-40B4-BE49-F238E27FC236}">
                <a16:creationId xmlns:a16="http://schemas.microsoft.com/office/drawing/2014/main" id="{9BA3384C-D99B-97BC-DE64-4D19592CDAD2}"/>
              </a:ext>
            </a:extLst>
          </p:cNvPr>
          <p:cNvPicPr>
            <a:picLocks noChangeAspect="1"/>
          </p:cNvPicPr>
          <p:nvPr/>
        </p:nvPicPr>
        <p:blipFill>
          <a:blip r:embed="rId3"/>
          <a:stretch>
            <a:fillRect/>
          </a:stretch>
        </p:blipFill>
        <p:spPr>
          <a:xfrm>
            <a:off x="1583139" y="2820277"/>
            <a:ext cx="258793" cy="258793"/>
          </a:xfrm>
          <a:prstGeom prst="rect">
            <a:avLst/>
          </a:prstGeom>
        </p:spPr>
      </p:pic>
      <p:sp>
        <p:nvSpPr>
          <p:cNvPr id="5" name="TextBox 4">
            <a:extLst>
              <a:ext uri="{FF2B5EF4-FFF2-40B4-BE49-F238E27FC236}">
                <a16:creationId xmlns:a16="http://schemas.microsoft.com/office/drawing/2014/main" id="{60BE43C8-5D11-5A25-965D-62E2172D6DEB}"/>
              </a:ext>
            </a:extLst>
          </p:cNvPr>
          <p:cNvSpPr txBox="1"/>
          <p:nvPr/>
        </p:nvSpPr>
        <p:spPr>
          <a:xfrm>
            <a:off x="622410" y="1218920"/>
            <a:ext cx="8338479" cy="923330"/>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Exactly on </a:t>
            </a:r>
            <a:r>
              <a:rPr lang="en-US" i="0" u="sng" dirty="0">
                <a:solidFill>
                  <a:srgbClr val="262626"/>
                </a:solidFill>
                <a:effectLst/>
                <a:latin typeface="Times New Roman" panose="02020603050405020304" pitchFamily="18" charset="0"/>
                <a:cs typeface="Times New Roman" panose="02020603050405020304" pitchFamily="18" charset="0"/>
              </a:rPr>
              <a:t>1.7.2025</a:t>
            </a:r>
            <a:r>
              <a:rPr lang="en-US" i="0" dirty="0">
                <a:solidFill>
                  <a:srgbClr val="262626"/>
                </a:solidFill>
                <a:effectLst/>
                <a:latin typeface="Times New Roman" panose="02020603050405020304" pitchFamily="18" charset="0"/>
                <a:cs typeface="Times New Roman" panose="02020603050405020304" pitchFamily="18" charset="0"/>
              </a:rPr>
              <a:t> (approx. 0)</a:t>
            </a:r>
            <a:br>
              <a:rPr lang="en-US" i="0" dirty="0">
                <a:solidFill>
                  <a:srgbClr val="262626"/>
                </a:solidFill>
                <a:effectLst/>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7" name="Image 6" descr="preencoded.png">
            <a:extLst>
              <a:ext uri="{FF2B5EF4-FFF2-40B4-BE49-F238E27FC236}">
                <a16:creationId xmlns:a16="http://schemas.microsoft.com/office/drawing/2014/main" id="{3073408D-87E4-93B1-521D-898F40C9A891}"/>
              </a:ext>
            </a:extLst>
          </p:cNvPr>
          <p:cNvPicPr>
            <a:picLocks noChangeAspect="1"/>
          </p:cNvPicPr>
          <p:nvPr/>
        </p:nvPicPr>
        <p:blipFill>
          <a:blip r:embed="rId4">
            <a:duotone>
              <a:schemeClr val="accent4">
                <a:shade val="45000"/>
                <a:satMod val="135000"/>
              </a:schemeClr>
              <a:prstClr val="white"/>
            </a:duotone>
          </a:blip>
          <a:stretch>
            <a:fillRect/>
          </a:stretch>
        </p:blipFill>
        <p:spPr>
          <a:xfrm>
            <a:off x="3015183" y="2810876"/>
            <a:ext cx="223231" cy="297642"/>
          </a:xfrm>
          <a:prstGeom prst="rect">
            <a:avLst/>
          </a:prstGeom>
        </p:spPr>
      </p:pic>
      <p:sp>
        <p:nvSpPr>
          <p:cNvPr id="15" name="TextBox 14">
            <a:extLst>
              <a:ext uri="{FF2B5EF4-FFF2-40B4-BE49-F238E27FC236}">
                <a16:creationId xmlns:a16="http://schemas.microsoft.com/office/drawing/2014/main" id="{B3DCDFF8-6F1D-14E1-BA6B-443FC166E807}"/>
              </a:ext>
            </a:extLst>
          </p:cNvPr>
          <p:cNvSpPr txBox="1"/>
          <p:nvPr/>
        </p:nvSpPr>
        <p:spPr>
          <a:xfrm>
            <a:off x="1505718" y="3166223"/>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1.7.2026</a:t>
            </a:r>
          </a:p>
        </p:txBody>
      </p:sp>
      <p:pic>
        <p:nvPicPr>
          <p:cNvPr id="35" name="Image 1" descr="preencoded.png">
            <a:extLst>
              <a:ext uri="{FF2B5EF4-FFF2-40B4-BE49-F238E27FC236}">
                <a16:creationId xmlns:a16="http://schemas.microsoft.com/office/drawing/2014/main" id="{4A09B4EC-F635-B435-534B-C37A470C82E0}"/>
              </a:ext>
            </a:extLst>
          </p:cNvPr>
          <p:cNvPicPr>
            <a:picLocks noChangeAspect="1"/>
          </p:cNvPicPr>
          <p:nvPr/>
        </p:nvPicPr>
        <p:blipFill>
          <a:blip r:embed="rId3"/>
          <a:stretch>
            <a:fillRect/>
          </a:stretch>
        </p:blipFill>
        <p:spPr>
          <a:xfrm>
            <a:off x="578729" y="5799056"/>
            <a:ext cx="258793" cy="258793"/>
          </a:xfrm>
          <a:prstGeom prst="rect">
            <a:avLst/>
          </a:prstGeom>
        </p:spPr>
      </p:pic>
      <p:sp>
        <p:nvSpPr>
          <p:cNvPr id="36" name="TextBox 29">
            <a:extLst>
              <a:ext uri="{FF2B5EF4-FFF2-40B4-BE49-F238E27FC236}">
                <a16:creationId xmlns:a16="http://schemas.microsoft.com/office/drawing/2014/main" id="{8EE0EB53-A006-E6BA-A785-41E156819EC8}"/>
              </a:ext>
            </a:extLst>
          </p:cNvPr>
          <p:cNvSpPr txBox="1"/>
          <p:nvPr/>
        </p:nvSpPr>
        <p:spPr>
          <a:xfrm>
            <a:off x="842788" y="5744880"/>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37" name="TextBox 33">
            <a:extLst>
              <a:ext uri="{FF2B5EF4-FFF2-40B4-BE49-F238E27FC236}">
                <a16:creationId xmlns:a16="http://schemas.microsoft.com/office/drawing/2014/main" id="{775C79B4-CA8F-D520-28A1-EC40CE87A688}"/>
              </a:ext>
            </a:extLst>
          </p:cNvPr>
          <p:cNvSpPr txBox="1"/>
          <p:nvPr/>
        </p:nvSpPr>
        <p:spPr>
          <a:xfrm>
            <a:off x="842788" y="6416064"/>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38" name="Image 2" descr="preencoded.png">
            <a:extLst>
              <a:ext uri="{FF2B5EF4-FFF2-40B4-BE49-F238E27FC236}">
                <a16:creationId xmlns:a16="http://schemas.microsoft.com/office/drawing/2014/main" id="{D2F20334-7A72-1504-6BBB-85643EC13CB7}"/>
              </a:ext>
            </a:extLst>
          </p:cNvPr>
          <p:cNvPicPr>
            <a:picLocks noChangeAspect="1"/>
          </p:cNvPicPr>
          <p:nvPr/>
        </p:nvPicPr>
        <p:blipFill>
          <a:blip r:embed="rId5"/>
          <a:stretch>
            <a:fillRect/>
          </a:stretch>
        </p:blipFill>
        <p:spPr>
          <a:xfrm>
            <a:off x="564919" y="6416066"/>
            <a:ext cx="258793" cy="276997"/>
          </a:xfrm>
          <a:prstGeom prst="rect">
            <a:avLst/>
          </a:prstGeom>
        </p:spPr>
      </p:pic>
      <p:pic>
        <p:nvPicPr>
          <p:cNvPr id="39" name="Image 1" descr="preencoded.png">
            <a:extLst>
              <a:ext uri="{FF2B5EF4-FFF2-40B4-BE49-F238E27FC236}">
                <a16:creationId xmlns:a16="http://schemas.microsoft.com/office/drawing/2014/main" id="{68A8E237-3AC7-EDAF-2242-B7D7B0DC79F4}"/>
              </a:ext>
            </a:extLst>
          </p:cNvPr>
          <p:cNvPicPr>
            <a:picLocks noChangeAspect="1"/>
          </p:cNvPicPr>
          <p:nvPr/>
        </p:nvPicPr>
        <p:blipFill>
          <a:blip r:embed="rId2"/>
          <a:stretch>
            <a:fillRect/>
          </a:stretch>
        </p:blipFill>
        <p:spPr>
          <a:xfrm>
            <a:off x="566750" y="5354702"/>
            <a:ext cx="258792" cy="414067"/>
          </a:xfrm>
          <a:prstGeom prst="rect">
            <a:avLst/>
          </a:prstGeom>
        </p:spPr>
      </p:pic>
      <p:sp>
        <p:nvSpPr>
          <p:cNvPr id="40" name="TextBox 4">
            <a:extLst>
              <a:ext uri="{FF2B5EF4-FFF2-40B4-BE49-F238E27FC236}">
                <a16:creationId xmlns:a16="http://schemas.microsoft.com/office/drawing/2014/main" id="{1E198CC2-7544-15B4-37CE-D3EC59CA6338}"/>
              </a:ext>
            </a:extLst>
          </p:cNvPr>
          <p:cNvSpPr txBox="1"/>
          <p:nvPr/>
        </p:nvSpPr>
        <p:spPr>
          <a:xfrm>
            <a:off x="842788" y="540928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41" name="Image 6" descr="preencoded.png">
            <a:extLst>
              <a:ext uri="{FF2B5EF4-FFF2-40B4-BE49-F238E27FC236}">
                <a16:creationId xmlns:a16="http://schemas.microsoft.com/office/drawing/2014/main" id="{12F8CAE8-B6AD-155E-4C18-D6388224B130}"/>
              </a:ext>
            </a:extLst>
          </p:cNvPr>
          <p:cNvPicPr>
            <a:picLocks noChangeAspect="1"/>
          </p:cNvPicPr>
          <p:nvPr/>
        </p:nvPicPr>
        <p:blipFill>
          <a:blip r:embed="rId4">
            <a:duotone>
              <a:schemeClr val="accent4">
                <a:shade val="45000"/>
                <a:satMod val="135000"/>
              </a:schemeClr>
              <a:prstClr val="white"/>
            </a:duotone>
          </a:blip>
          <a:stretch>
            <a:fillRect/>
          </a:stretch>
        </p:blipFill>
        <p:spPr>
          <a:xfrm>
            <a:off x="567998" y="6088136"/>
            <a:ext cx="223231" cy="297642"/>
          </a:xfrm>
          <a:prstGeom prst="rect">
            <a:avLst/>
          </a:prstGeom>
        </p:spPr>
      </p:pic>
      <p:sp>
        <p:nvSpPr>
          <p:cNvPr id="42" name="TextBox 19">
            <a:extLst>
              <a:ext uri="{FF2B5EF4-FFF2-40B4-BE49-F238E27FC236}">
                <a16:creationId xmlns:a16="http://schemas.microsoft.com/office/drawing/2014/main" id="{E14BDCAA-1692-43D2-9A33-A38D08545098}"/>
              </a:ext>
            </a:extLst>
          </p:cNvPr>
          <p:cNvSpPr txBox="1"/>
          <p:nvPr/>
        </p:nvSpPr>
        <p:spPr>
          <a:xfrm>
            <a:off x="842788" y="608047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pic>
        <p:nvPicPr>
          <p:cNvPr id="43" name="Image 2" descr="preencoded.png">
            <a:extLst>
              <a:ext uri="{FF2B5EF4-FFF2-40B4-BE49-F238E27FC236}">
                <a16:creationId xmlns:a16="http://schemas.microsoft.com/office/drawing/2014/main" id="{52C125C2-B8B4-90B6-A7D5-DB0016EE4EBE}"/>
              </a:ext>
            </a:extLst>
          </p:cNvPr>
          <p:cNvPicPr>
            <a:picLocks noChangeAspect="1"/>
          </p:cNvPicPr>
          <p:nvPr/>
        </p:nvPicPr>
        <p:blipFill>
          <a:blip r:embed="rId5"/>
          <a:stretch>
            <a:fillRect/>
          </a:stretch>
        </p:blipFill>
        <p:spPr>
          <a:xfrm>
            <a:off x="1888112" y="2806403"/>
            <a:ext cx="258793" cy="276997"/>
          </a:xfrm>
          <a:prstGeom prst="rect">
            <a:avLst/>
          </a:prstGeom>
        </p:spPr>
      </p:pic>
      <p:pic>
        <p:nvPicPr>
          <p:cNvPr id="45" name="Image 1" descr="preencoded.png">
            <a:extLst>
              <a:ext uri="{FF2B5EF4-FFF2-40B4-BE49-F238E27FC236}">
                <a16:creationId xmlns:a16="http://schemas.microsoft.com/office/drawing/2014/main" id="{66AC983C-35E3-B6AD-C37F-67D3C2D56841}"/>
              </a:ext>
            </a:extLst>
          </p:cNvPr>
          <p:cNvPicPr>
            <a:picLocks noChangeAspect="1"/>
          </p:cNvPicPr>
          <p:nvPr/>
        </p:nvPicPr>
        <p:blipFill>
          <a:blip r:embed="rId3"/>
          <a:stretch>
            <a:fillRect/>
          </a:stretch>
        </p:blipFill>
        <p:spPr>
          <a:xfrm>
            <a:off x="5180011" y="2841424"/>
            <a:ext cx="258793" cy="258793"/>
          </a:xfrm>
          <a:prstGeom prst="rect">
            <a:avLst/>
          </a:prstGeom>
        </p:spPr>
      </p:pic>
      <p:pic>
        <p:nvPicPr>
          <p:cNvPr id="46" name="Image 6" descr="preencoded.png">
            <a:extLst>
              <a:ext uri="{FF2B5EF4-FFF2-40B4-BE49-F238E27FC236}">
                <a16:creationId xmlns:a16="http://schemas.microsoft.com/office/drawing/2014/main" id="{3430C07C-F020-A2A3-4D10-B7B945DE8442}"/>
              </a:ext>
            </a:extLst>
          </p:cNvPr>
          <p:cNvPicPr>
            <a:picLocks noChangeAspect="1"/>
          </p:cNvPicPr>
          <p:nvPr/>
        </p:nvPicPr>
        <p:blipFill>
          <a:blip r:embed="rId4">
            <a:duotone>
              <a:schemeClr val="accent4">
                <a:shade val="45000"/>
                <a:satMod val="135000"/>
              </a:schemeClr>
              <a:prstClr val="white"/>
            </a:duotone>
          </a:blip>
          <a:stretch>
            <a:fillRect/>
          </a:stretch>
        </p:blipFill>
        <p:spPr>
          <a:xfrm>
            <a:off x="5215573" y="2488454"/>
            <a:ext cx="223231" cy="297642"/>
          </a:xfrm>
          <a:prstGeom prst="rect">
            <a:avLst/>
          </a:prstGeom>
        </p:spPr>
      </p:pic>
      <p:pic>
        <p:nvPicPr>
          <p:cNvPr id="47" name="Image 2" descr="preencoded.png">
            <a:extLst>
              <a:ext uri="{FF2B5EF4-FFF2-40B4-BE49-F238E27FC236}">
                <a16:creationId xmlns:a16="http://schemas.microsoft.com/office/drawing/2014/main" id="{4B50E354-6013-9249-8E90-9FDB5573BFF4}"/>
              </a:ext>
            </a:extLst>
          </p:cNvPr>
          <p:cNvPicPr>
            <a:picLocks noChangeAspect="1"/>
          </p:cNvPicPr>
          <p:nvPr/>
        </p:nvPicPr>
        <p:blipFill>
          <a:blip r:embed="rId5"/>
          <a:stretch>
            <a:fillRect/>
          </a:stretch>
        </p:blipFill>
        <p:spPr>
          <a:xfrm>
            <a:off x="5503943" y="2812885"/>
            <a:ext cx="258793" cy="276997"/>
          </a:xfrm>
          <a:prstGeom prst="rect">
            <a:avLst/>
          </a:prstGeom>
        </p:spPr>
      </p:pic>
      <p:pic>
        <p:nvPicPr>
          <p:cNvPr id="48" name="Image 1" descr="preencoded.png">
            <a:extLst>
              <a:ext uri="{FF2B5EF4-FFF2-40B4-BE49-F238E27FC236}">
                <a16:creationId xmlns:a16="http://schemas.microsoft.com/office/drawing/2014/main" id="{D0C8B4CF-A2E7-E443-0B2C-2FBAEF8D360C}"/>
              </a:ext>
            </a:extLst>
          </p:cNvPr>
          <p:cNvPicPr>
            <a:picLocks noChangeAspect="1"/>
          </p:cNvPicPr>
          <p:nvPr/>
        </p:nvPicPr>
        <p:blipFill>
          <a:blip r:embed="rId3"/>
          <a:stretch>
            <a:fillRect/>
          </a:stretch>
        </p:blipFill>
        <p:spPr>
          <a:xfrm>
            <a:off x="8345768" y="2855666"/>
            <a:ext cx="258793" cy="258793"/>
          </a:xfrm>
          <a:prstGeom prst="rect">
            <a:avLst/>
          </a:prstGeom>
        </p:spPr>
      </p:pic>
      <p:pic>
        <p:nvPicPr>
          <p:cNvPr id="49" name="Image 6" descr="preencoded.png">
            <a:extLst>
              <a:ext uri="{FF2B5EF4-FFF2-40B4-BE49-F238E27FC236}">
                <a16:creationId xmlns:a16="http://schemas.microsoft.com/office/drawing/2014/main" id="{0288D4BD-C6B0-B8B4-B7D2-65F952811604}"/>
              </a:ext>
            </a:extLst>
          </p:cNvPr>
          <p:cNvPicPr>
            <a:picLocks noChangeAspect="1"/>
          </p:cNvPicPr>
          <p:nvPr/>
        </p:nvPicPr>
        <p:blipFill>
          <a:blip r:embed="rId4">
            <a:duotone>
              <a:schemeClr val="accent4">
                <a:shade val="45000"/>
                <a:satMod val="135000"/>
              </a:schemeClr>
              <a:prstClr val="white"/>
            </a:duotone>
          </a:blip>
          <a:stretch>
            <a:fillRect/>
          </a:stretch>
        </p:blipFill>
        <p:spPr>
          <a:xfrm>
            <a:off x="8381330" y="2502696"/>
            <a:ext cx="223231" cy="297642"/>
          </a:xfrm>
          <a:prstGeom prst="rect">
            <a:avLst/>
          </a:prstGeom>
        </p:spPr>
      </p:pic>
      <p:pic>
        <p:nvPicPr>
          <p:cNvPr id="50" name="Image 2" descr="preencoded.png">
            <a:extLst>
              <a:ext uri="{FF2B5EF4-FFF2-40B4-BE49-F238E27FC236}">
                <a16:creationId xmlns:a16="http://schemas.microsoft.com/office/drawing/2014/main" id="{4331F33A-43B5-907A-7983-7F25B6EBF6CC}"/>
              </a:ext>
            </a:extLst>
          </p:cNvPr>
          <p:cNvPicPr>
            <a:picLocks noChangeAspect="1"/>
          </p:cNvPicPr>
          <p:nvPr/>
        </p:nvPicPr>
        <p:blipFill>
          <a:blip r:embed="rId5"/>
          <a:stretch>
            <a:fillRect/>
          </a:stretch>
        </p:blipFill>
        <p:spPr>
          <a:xfrm>
            <a:off x="8706644" y="2827127"/>
            <a:ext cx="258793" cy="276997"/>
          </a:xfrm>
          <a:prstGeom prst="rect">
            <a:avLst/>
          </a:prstGeom>
        </p:spPr>
      </p:pic>
      <p:sp>
        <p:nvSpPr>
          <p:cNvPr id="51" name="Right Bracket 9">
            <a:extLst>
              <a:ext uri="{FF2B5EF4-FFF2-40B4-BE49-F238E27FC236}">
                <a16:creationId xmlns:a16="http://schemas.microsoft.com/office/drawing/2014/main" id="{F11FD69C-5F0C-4A82-7B2C-7D1260104746}"/>
              </a:ext>
            </a:extLst>
          </p:cNvPr>
          <p:cNvSpPr/>
          <p:nvPr/>
        </p:nvSpPr>
        <p:spPr>
          <a:xfrm rot="5400000">
            <a:off x="4212032" y="2698212"/>
            <a:ext cx="159506" cy="2302842"/>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982236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3A</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07542" y="623801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16</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441193" y="3682935"/>
            <a:ext cx="8012410" cy="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530595" y="2934275"/>
            <a:ext cx="415259" cy="664414"/>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2264848" y="3452363"/>
            <a:ext cx="141221" cy="136966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317909" y="3690283"/>
            <a:ext cx="988192" cy="507831"/>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2.7.2025 </a:t>
            </a:r>
            <a:r>
              <a:rPr lang="en-US" sz="1400" dirty="0">
                <a:solidFill>
                  <a:srgbClr val="2F6B9A"/>
                </a:solidFill>
                <a:latin typeface="Times New Roman" panose="02020603050405020304" pitchFamily="18" charset="0"/>
                <a:ea typeface="Noto Sans Bold" pitchFamily="34" charset="-122"/>
                <a:cs typeface="Times New Roman" panose="02020603050405020304" pitchFamily="18" charset="0"/>
              </a:rPr>
              <a:t>– </a:t>
            </a:r>
            <a:r>
              <a:rPr lang="en-US" sz="1300" dirty="0">
                <a:latin typeface="Times New Roman" panose="02020603050405020304" pitchFamily="18" charset="0"/>
                <a:ea typeface="Noto Sans Bold" pitchFamily="34" charset="-122"/>
                <a:cs typeface="Times New Roman" panose="02020603050405020304" pitchFamily="18" charset="0"/>
              </a:rPr>
              <a:t>24</a:t>
            </a:r>
            <a:r>
              <a:rPr lang="en-US" sz="1300" dirty="0">
                <a:latin typeface="Times New Roman" panose="02020603050405020304" pitchFamily="18" charset="0"/>
                <a:cs typeface="Times New Roman" panose="02020603050405020304" pitchFamily="18" charset="0"/>
              </a:rPr>
              <a:t>.7.2025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2638497" y="371097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837522" y="4301607"/>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(1.7.2026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4679261" y="3704761"/>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3974351" y="3597231"/>
            <a:ext cx="118331" cy="2026453"/>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2638497" y="4746244"/>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9" name="Right Bracket 18">
            <a:extLst>
              <a:ext uri="{FF2B5EF4-FFF2-40B4-BE49-F238E27FC236}">
                <a16:creationId xmlns:a16="http://schemas.microsoft.com/office/drawing/2014/main" id="{F39A1CEC-3DDA-2788-0EA3-3BEF9EBC2751}"/>
              </a:ext>
            </a:extLst>
          </p:cNvPr>
          <p:cNvSpPr/>
          <p:nvPr/>
        </p:nvSpPr>
        <p:spPr>
          <a:xfrm rot="5400000">
            <a:off x="6563879" y="3455363"/>
            <a:ext cx="144000" cy="3178271"/>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12">
            <a:extLst>
              <a:ext uri="{FF2B5EF4-FFF2-40B4-BE49-F238E27FC236}">
                <a16:creationId xmlns:a16="http://schemas.microsoft.com/office/drawing/2014/main" id="{46B6A934-3230-C042-2B87-F57D7ACAB190}"/>
              </a:ext>
            </a:extLst>
          </p:cNvPr>
          <p:cNvSpPr/>
          <p:nvPr/>
        </p:nvSpPr>
        <p:spPr>
          <a:xfrm>
            <a:off x="5259073" y="5192403"/>
            <a:ext cx="2902295" cy="738664"/>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7720513" y="3735457"/>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1.7.2032</a:t>
            </a:r>
          </a:p>
        </p:txBody>
      </p:sp>
      <p:pic>
        <p:nvPicPr>
          <p:cNvPr id="24" name="Image 1" descr="preencoded.png">
            <a:extLst>
              <a:ext uri="{FF2B5EF4-FFF2-40B4-BE49-F238E27FC236}">
                <a16:creationId xmlns:a16="http://schemas.microsoft.com/office/drawing/2014/main" id="{9BA3384C-D99B-97BC-DE64-4D19592CDAD2}"/>
              </a:ext>
            </a:extLst>
          </p:cNvPr>
          <p:cNvPicPr>
            <a:picLocks noChangeAspect="1"/>
          </p:cNvPicPr>
          <p:nvPr/>
        </p:nvPicPr>
        <p:blipFill>
          <a:blip r:embed="rId3"/>
          <a:stretch>
            <a:fillRect/>
          </a:stretch>
        </p:blipFill>
        <p:spPr>
          <a:xfrm>
            <a:off x="1438536" y="3391075"/>
            <a:ext cx="258793" cy="263047"/>
          </a:xfrm>
          <a:prstGeom prst="rect">
            <a:avLst/>
          </a:prstGeom>
        </p:spPr>
      </p:pic>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3"/>
          <a:stretch>
            <a:fillRect/>
          </a:stretch>
        </p:blipFill>
        <p:spPr>
          <a:xfrm>
            <a:off x="4767329" y="3383552"/>
            <a:ext cx="258793" cy="258793"/>
          </a:xfrm>
          <a:prstGeom prst="rect">
            <a:avLst/>
          </a:prstGeom>
        </p:spPr>
      </p:pic>
      <p:sp>
        <p:nvSpPr>
          <p:cNvPr id="5" name="TextBox 4">
            <a:extLst>
              <a:ext uri="{FF2B5EF4-FFF2-40B4-BE49-F238E27FC236}">
                <a16:creationId xmlns:a16="http://schemas.microsoft.com/office/drawing/2014/main" id="{42759EF0-5559-01C6-C849-24FAF86091B8}"/>
              </a:ext>
            </a:extLst>
          </p:cNvPr>
          <p:cNvSpPr txBox="1"/>
          <p:nvPr/>
        </p:nvSpPr>
        <p:spPr>
          <a:xfrm>
            <a:off x="622410" y="1218920"/>
            <a:ext cx="8338479" cy="1477328"/>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between 2.7.2025 – 24.7.2025</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Start date of PC: </a:t>
            </a:r>
            <a:r>
              <a:rPr lang="en-US" i="0" dirty="0">
                <a:solidFill>
                  <a:srgbClr val="262626"/>
                </a:solidFill>
                <a:effectLst/>
                <a:latin typeface="Times New Roman" panose="02020603050405020304" pitchFamily="18" charset="0"/>
                <a:cs typeface="Times New Roman" panose="02020603050405020304" pitchFamily="18" charset="0"/>
              </a:rPr>
              <a:t>before 25.7.2025</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ea typeface="Noto Sans Bold" pitchFamily="34" charset="-122"/>
                <a:cs typeface="Times New Roman" panose="02020603050405020304" pitchFamily="18" charset="0"/>
              </a:rPr>
              <a:t>Example of group 3A and 3B </a:t>
            </a:r>
            <a:r>
              <a:rPr lang="en-US" b="1" i="0" dirty="0">
                <a:solidFill>
                  <a:srgbClr val="262626"/>
                </a:solidFill>
                <a:effectLst/>
                <a:latin typeface="Times New Roman" panose="02020603050405020304" pitchFamily="18" charset="0"/>
                <a:cs typeface="Times New Roman" panose="02020603050405020304" pitchFamily="18" charset="0"/>
              </a:rPr>
              <a:t>:</a:t>
            </a: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i="0" dirty="0">
                <a:effectLst/>
                <a:latin typeface="Times New Roman" panose="02020603050405020304" pitchFamily="18" charset="0"/>
                <a:cs typeface="Times New Roman" panose="02020603050405020304" pitchFamily="18" charset="0"/>
              </a:rPr>
              <a:t>2025 TWC Graduates / 2026 </a:t>
            </a:r>
            <a:r>
              <a:rPr lang="en-US" sz="1800" i="0" dirty="0" err="1">
                <a:effectLst/>
                <a:latin typeface="Times New Roman" panose="02020603050405020304" pitchFamily="18" charset="0"/>
                <a:cs typeface="Times New Roman" panose="02020603050405020304" pitchFamily="18" charset="0"/>
              </a:rPr>
              <a:t>PolyU</a:t>
            </a:r>
            <a:r>
              <a:rPr lang="en-US" sz="1800" i="0" dirty="0">
                <a:effectLst/>
                <a:latin typeface="Times New Roman" panose="02020603050405020304" pitchFamily="18" charset="0"/>
                <a:cs typeface="Times New Roman" panose="02020603050405020304" pitchFamily="18" charset="0"/>
              </a:rPr>
              <a:t> Graduates / Non-local Qualification Holders </a:t>
            </a:r>
            <a:r>
              <a:rPr lang="en-US" sz="1800" dirty="0">
                <a:latin typeface="Times New Roman" panose="02020603050405020304" pitchFamily="18" charset="0"/>
                <a:ea typeface="Noto Sans Bold" pitchFamily="34" charset="-122"/>
                <a:cs typeface="Times New Roman" panose="02020603050405020304" pitchFamily="18" charset="0"/>
              </a:rPr>
              <a:t>(approx.100 RGs)</a:t>
            </a:r>
            <a:endParaRPr lang="en-US" dirty="0">
              <a:latin typeface="Times New Roman" panose="02020603050405020304" pitchFamily="18" charset="0"/>
              <a:cs typeface="Times New Roman" panose="02020603050405020304" pitchFamily="18" charset="0"/>
            </a:endParaRPr>
          </a:p>
        </p:txBody>
      </p:sp>
      <p:pic>
        <p:nvPicPr>
          <p:cNvPr id="11" name="Image 6" descr="preencoded.png">
            <a:extLst>
              <a:ext uri="{FF2B5EF4-FFF2-40B4-BE49-F238E27FC236}">
                <a16:creationId xmlns:a16="http://schemas.microsoft.com/office/drawing/2014/main" id="{B8731D58-B641-F9B2-9897-33F15E93A813}"/>
              </a:ext>
            </a:extLst>
          </p:cNvPr>
          <p:cNvPicPr>
            <a:picLocks noChangeAspect="1"/>
          </p:cNvPicPr>
          <p:nvPr/>
        </p:nvPicPr>
        <p:blipFill>
          <a:blip r:embed="rId4">
            <a:duotone>
              <a:schemeClr val="accent4">
                <a:shade val="45000"/>
                <a:satMod val="135000"/>
              </a:schemeClr>
              <a:prstClr val="white"/>
            </a:duotone>
          </a:blip>
          <a:stretch>
            <a:fillRect/>
          </a:stretch>
        </p:blipFill>
        <p:spPr>
          <a:xfrm>
            <a:off x="2908545" y="3333918"/>
            <a:ext cx="223231" cy="297642"/>
          </a:xfrm>
          <a:prstGeom prst="rect">
            <a:avLst/>
          </a:prstGeom>
        </p:spPr>
      </p:pic>
      <p:sp>
        <p:nvSpPr>
          <p:cNvPr id="15" name="TextBox 14">
            <a:extLst>
              <a:ext uri="{FF2B5EF4-FFF2-40B4-BE49-F238E27FC236}">
                <a16:creationId xmlns:a16="http://schemas.microsoft.com/office/drawing/2014/main" id="{A8D61223-78D8-4790-278A-A593915C3D7A}"/>
              </a:ext>
            </a:extLst>
          </p:cNvPr>
          <p:cNvSpPr txBox="1"/>
          <p:nvPr/>
        </p:nvSpPr>
        <p:spPr>
          <a:xfrm>
            <a:off x="1306101" y="371097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1.7.2026</a:t>
            </a:r>
          </a:p>
        </p:txBody>
      </p:sp>
      <p:pic>
        <p:nvPicPr>
          <p:cNvPr id="20" name="Image 6" descr="preencoded.png">
            <a:extLst>
              <a:ext uri="{FF2B5EF4-FFF2-40B4-BE49-F238E27FC236}">
                <a16:creationId xmlns:a16="http://schemas.microsoft.com/office/drawing/2014/main" id="{E2AFFCE2-6721-CB5D-68A0-81E4FB3F3B89}"/>
              </a:ext>
            </a:extLst>
          </p:cNvPr>
          <p:cNvPicPr>
            <a:picLocks noChangeAspect="1"/>
          </p:cNvPicPr>
          <p:nvPr/>
        </p:nvPicPr>
        <p:blipFill>
          <a:blip r:embed="rId4">
            <a:duotone>
              <a:schemeClr val="accent4">
                <a:shade val="45000"/>
                <a:satMod val="135000"/>
              </a:schemeClr>
              <a:prstClr val="white"/>
            </a:duotone>
          </a:blip>
          <a:stretch>
            <a:fillRect/>
          </a:stretch>
        </p:blipFill>
        <p:spPr>
          <a:xfrm>
            <a:off x="4767329" y="3045320"/>
            <a:ext cx="223231" cy="297642"/>
          </a:xfrm>
          <a:prstGeom prst="rect">
            <a:avLst/>
          </a:prstGeom>
        </p:spPr>
      </p:pic>
      <p:pic>
        <p:nvPicPr>
          <p:cNvPr id="37" name="Image 1" descr="preencoded.png">
            <a:extLst>
              <a:ext uri="{FF2B5EF4-FFF2-40B4-BE49-F238E27FC236}">
                <a16:creationId xmlns:a16="http://schemas.microsoft.com/office/drawing/2014/main" id="{B0ACA369-52EE-D486-04DD-EA9872D9BF66}"/>
              </a:ext>
            </a:extLst>
          </p:cNvPr>
          <p:cNvPicPr>
            <a:picLocks noChangeAspect="1"/>
          </p:cNvPicPr>
          <p:nvPr/>
        </p:nvPicPr>
        <p:blipFill>
          <a:blip r:embed="rId3"/>
          <a:stretch>
            <a:fillRect/>
          </a:stretch>
        </p:blipFill>
        <p:spPr>
          <a:xfrm>
            <a:off x="578729" y="5799056"/>
            <a:ext cx="258793" cy="258793"/>
          </a:xfrm>
          <a:prstGeom prst="rect">
            <a:avLst/>
          </a:prstGeom>
        </p:spPr>
      </p:pic>
      <p:sp>
        <p:nvSpPr>
          <p:cNvPr id="38" name="TextBox 29">
            <a:extLst>
              <a:ext uri="{FF2B5EF4-FFF2-40B4-BE49-F238E27FC236}">
                <a16:creationId xmlns:a16="http://schemas.microsoft.com/office/drawing/2014/main" id="{74C8713B-C248-EDC6-686C-176FB87BE24F}"/>
              </a:ext>
            </a:extLst>
          </p:cNvPr>
          <p:cNvSpPr txBox="1"/>
          <p:nvPr/>
        </p:nvSpPr>
        <p:spPr>
          <a:xfrm>
            <a:off x="842788" y="5744880"/>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39" name="TextBox 33">
            <a:extLst>
              <a:ext uri="{FF2B5EF4-FFF2-40B4-BE49-F238E27FC236}">
                <a16:creationId xmlns:a16="http://schemas.microsoft.com/office/drawing/2014/main" id="{D8865C91-12B8-81CD-77F6-FDD9560357A7}"/>
              </a:ext>
            </a:extLst>
          </p:cNvPr>
          <p:cNvSpPr txBox="1"/>
          <p:nvPr/>
        </p:nvSpPr>
        <p:spPr>
          <a:xfrm>
            <a:off x="842788" y="6416064"/>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40" name="Image 2" descr="preencoded.png">
            <a:extLst>
              <a:ext uri="{FF2B5EF4-FFF2-40B4-BE49-F238E27FC236}">
                <a16:creationId xmlns:a16="http://schemas.microsoft.com/office/drawing/2014/main" id="{5CAA60F4-D2E5-FC56-A7C1-A7BAA7A0B1FA}"/>
              </a:ext>
            </a:extLst>
          </p:cNvPr>
          <p:cNvPicPr>
            <a:picLocks noChangeAspect="1"/>
          </p:cNvPicPr>
          <p:nvPr/>
        </p:nvPicPr>
        <p:blipFill>
          <a:blip r:embed="rId5"/>
          <a:stretch>
            <a:fillRect/>
          </a:stretch>
        </p:blipFill>
        <p:spPr>
          <a:xfrm>
            <a:off x="564919" y="6416066"/>
            <a:ext cx="258793" cy="276997"/>
          </a:xfrm>
          <a:prstGeom prst="rect">
            <a:avLst/>
          </a:prstGeom>
        </p:spPr>
      </p:pic>
      <p:pic>
        <p:nvPicPr>
          <p:cNvPr id="41" name="Image 1" descr="preencoded.png">
            <a:extLst>
              <a:ext uri="{FF2B5EF4-FFF2-40B4-BE49-F238E27FC236}">
                <a16:creationId xmlns:a16="http://schemas.microsoft.com/office/drawing/2014/main" id="{8409D1F3-69A7-AB8A-9771-337CEB2AD3E2}"/>
              </a:ext>
            </a:extLst>
          </p:cNvPr>
          <p:cNvPicPr>
            <a:picLocks noChangeAspect="1"/>
          </p:cNvPicPr>
          <p:nvPr/>
        </p:nvPicPr>
        <p:blipFill>
          <a:blip r:embed="rId2"/>
          <a:stretch>
            <a:fillRect/>
          </a:stretch>
        </p:blipFill>
        <p:spPr>
          <a:xfrm>
            <a:off x="566750" y="5354702"/>
            <a:ext cx="258792" cy="414067"/>
          </a:xfrm>
          <a:prstGeom prst="rect">
            <a:avLst/>
          </a:prstGeom>
        </p:spPr>
      </p:pic>
      <p:sp>
        <p:nvSpPr>
          <p:cNvPr id="42" name="TextBox 4">
            <a:extLst>
              <a:ext uri="{FF2B5EF4-FFF2-40B4-BE49-F238E27FC236}">
                <a16:creationId xmlns:a16="http://schemas.microsoft.com/office/drawing/2014/main" id="{9FEE3E46-E6C6-2096-6BBB-43CB67D13269}"/>
              </a:ext>
            </a:extLst>
          </p:cNvPr>
          <p:cNvSpPr txBox="1"/>
          <p:nvPr/>
        </p:nvSpPr>
        <p:spPr>
          <a:xfrm>
            <a:off x="842788" y="540928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43" name="Image 6" descr="preencoded.png">
            <a:extLst>
              <a:ext uri="{FF2B5EF4-FFF2-40B4-BE49-F238E27FC236}">
                <a16:creationId xmlns:a16="http://schemas.microsoft.com/office/drawing/2014/main" id="{837E66C1-80B9-A21D-5B59-8D3CE538CB3E}"/>
              </a:ext>
            </a:extLst>
          </p:cNvPr>
          <p:cNvPicPr>
            <a:picLocks noChangeAspect="1"/>
          </p:cNvPicPr>
          <p:nvPr/>
        </p:nvPicPr>
        <p:blipFill>
          <a:blip r:embed="rId4">
            <a:duotone>
              <a:schemeClr val="accent4">
                <a:shade val="45000"/>
                <a:satMod val="135000"/>
              </a:schemeClr>
              <a:prstClr val="white"/>
            </a:duotone>
          </a:blip>
          <a:stretch>
            <a:fillRect/>
          </a:stretch>
        </p:blipFill>
        <p:spPr>
          <a:xfrm>
            <a:off x="567998" y="6088136"/>
            <a:ext cx="223231" cy="297642"/>
          </a:xfrm>
          <a:prstGeom prst="rect">
            <a:avLst/>
          </a:prstGeom>
        </p:spPr>
      </p:pic>
      <p:sp>
        <p:nvSpPr>
          <p:cNvPr id="44" name="TextBox 19">
            <a:extLst>
              <a:ext uri="{FF2B5EF4-FFF2-40B4-BE49-F238E27FC236}">
                <a16:creationId xmlns:a16="http://schemas.microsoft.com/office/drawing/2014/main" id="{E0ABE382-683C-9530-2ADF-53781C25D9E1}"/>
              </a:ext>
            </a:extLst>
          </p:cNvPr>
          <p:cNvSpPr txBox="1"/>
          <p:nvPr/>
        </p:nvSpPr>
        <p:spPr>
          <a:xfrm>
            <a:off x="842788" y="608047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pic>
        <p:nvPicPr>
          <p:cNvPr id="46" name="Image 2" descr="preencoded.png">
            <a:extLst>
              <a:ext uri="{FF2B5EF4-FFF2-40B4-BE49-F238E27FC236}">
                <a16:creationId xmlns:a16="http://schemas.microsoft.com/office/drawing/2014/main" id="{FAD58F92-DD36-B796-2AB1-404794C6C664}"/>
              </a:ext>
            </a:extLst>
          </p:cNvPr>
          <p:cNvPicPr>
            <a:picLocks noChangeAspect="1"/>
          </p:cNvPicPr>
          <p:nvPr/>
        </p:nvPicPr>
        <p:blipFill>
          <a:blip r:embed="rId5"/>
          <a:stretch>
            <a:fillRect/>
          </a:stretch>
        </p:blipFill>
        <p:spPr>
          <a:xfrm>
            <a:off x="1712123" y="3350819"/>
            <a:ext cx="258793" cy="276997"/>
          </a:xfrm>
          <a:prstGeom prst="rect">
            <a:avLst/>
          </a:prstGeom>
        </p:spPr>
      </p:pic>
      <p:pic>
        <p:nvPicPr>
          <p:cNvPr id="47" name="Image 2" descr="preencoded.png">
            <a:extLst>
              <a:ext uri="{FF2B5EF4-FFF2-40B4-BE49-F238E27FC236}">
                <a16:creationId xmlns:a16="http://schemas.microsoft.com/office/drawing/2014/main" id="{3E58AADB-D9D0-33B8-9B1A-09F2832AC55D}"/>
              </a:ext>
            </a:extLst>
          </p:cNvPr>
          <p:cNvPicPr>
            <a:picLocks noChangeAspect="1"/>
          </p:cNvPicPr>
          <p:nvPr/>
        </p:nvPicPr>
        <p:blipFill>
          <a:blip r:embed="rId5"/>
          <a:stretch>
            <a:fillRect/>
          </a:stretch>
        </p:blipFill>
        <p:spPr>
          <a:xfrm>
            <a:off x="5046743" y="3350819"/>
            <a:ext cx="258793" cy="276997"/>
          </a:xfrm>
          <a:prstGeom prst="rect">
            <a:avLst/>
          </a:prstGeom>
        </p:spPr>
      </p:pic>
      <p:pic>
        <p:nvPicPr>
          <p:cNvPr id="48" name="Image 1" descr="preencoded.png">
            <a:extLst>
              <a:ext uri="{FF2B5EF4-FFF2-40B4-BE49-F238E27FC236}">
                <a16:creationId xmlns:a16="http://schemas.microsoft.com/office/drawing/2014/main" id="{EA444ADD-CB96-686A-29CE-44CA99DCDCBF}"/>
              </a:ext>
            </a:extLst>
          </p:cNvPr>
          <p:cNvPicPr>
            <a:picLocks noChangeAspect="1"/>
          </p:cNvPicPr>
          <p:nvPr/>
        </p:nvPicPr>
        <p:blipFill>
          <a:blip r:embed="rId3"/>
          <a:stretch>
            <a:fillRect/>
          </a:stretch>
        </p:blipFill>
        <p:spPr>
          <a:xfrm>
            <a:off x="7836914" y="3378616"/>
            <a:ext cx="258793" cy="258793"/>
          </a:xfrm>
          <a:prstGeom prst="rect">
            <a:avLst/>
          </a:prstGeom>
        </p:spPr>
      </p:pic>
      <p:pic>
        <p:nvPicPr>
          <p:cNvPr id="49" name="Image 6" descr="preencoded.png">
            <a:extLst>
              <a:ext uri="{FF2B5EF4-FFF2-40B4-BE49-F238E27FC236}">
                <a16:creationId xmlns:a16="http://schemas.microsoft.com/office/drawing/2014/main" id="{C7D377C5-983D-738A-047E-731314AC26A8}"/>
              </a:ext>
            </a:extLst>
          </p:cNvPr>
          <p:cNvPicPr>
            <a:picLocks noChangeAspect="1"/>
          </p:cNvPicPr>
          <p:nvPr/>
        </p:nvPicPr>
        <p:blipFill>
          <a:blip r:embed="rId4">
            <a:duotone>
              <a:schemeClr val="accent4">
                <a:shade val="45000"/>
                <a:satMod val="135000"/>
              </a:schemeClr>
              <a:prstClr val="white"/>
            </a:duotone>
          </a:blip>
          <a:stretch>
            <a:fillRect/>
          </a:stretch>
        </p:blipFill>
        <p:spPr>
          <a:xfrm>
            <a:off x="7836914" y="3040384"/>
            <a:ext cx="223231" cy="297642"/>
          </a:xfrm>
          <a:prstGeom prst="rect">
            <a:avLst/>
          </a:prstGeom>
        </p:spPr>
      </p:pic>
      <p:pic>
        <p:nvPicPr>
          <p:cNvPr id="50" name="Image 2" descr="preencoded.png">
            <a:extLst>
              <a:ext uri="{FF2B5EF4-FFF2-40B4-BE49-F238E27FC236}">
                <a16:creationId xmlns:a16="http://schemas.microsoft.com/office/drawing/2014/main" id="{FA49B83E-7A16-F49A-EB6A-3E76CB4F9ED5}"/>
              </a:ext>
            </a:extLst>
          </p:cNvPr>
          <p:cNvPicPr>
            <a:picLocks noChangeAspect="1"/>
          </p:cNvPicPr>
          <p:nvPr/>
        </p:nvPicPr>
        <p:blipFill>
          <a:blip r:embed="rId5"/>
          <a:stretch>
            <a:fillRect/>
          </a:stretch>
        </p:blipFill>
        <p:spPr>
          <a:xfrm>
            <a:off x="8116328" y="3345883"/>
            <a:ext cx="258793" cy="276997"/>
          </a:xfrm>
          <a:prstGeom prst="rect">
            <a:avLst/>
          </a:prstGeom>
        </p:spPr>
      </p:pic>
    </p:spTree>
    <p:extLst>
      <p:ext uri="{BB962C8B-B14F-4D97-AF65-F5344CB8AC3E}">
        <p14:creationId xmlns:p14="http://schemas.microsoft.com/office/powerpoint/2010/main" val="2740358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3B</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93636" y="6263908"/>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17</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677334" y="3174950"/>
            <a:ext cx="8423316" cy="30738"/>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737218" y="2497749"/>
            <a:ext cx="384019" cy="614430"/>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3556216" y="3349103"/>
            <a:ext cx="154379" cy="1485832"/>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470979" y="3181385"/>
            <a:ext cx="916495"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25.7.2025</a:t>
            </a:r>
          </a:p>
        </p:txBody>
      </p:sp>
      <p:sp>
        <p:nvSpPr>
          <p:cNvPr id="13" name="TextBox 12">
            <a:extLst>
              <a:ext uri="{FF2B5EF4-FFF2-40B4-BE49-F238E27FC236}">
                <a16:creationId xmlns:a16="http://schemas.microsoft.com/office/drawing/2014/main" id="{45937B2A-11AA-A64D-5CF4-BB8A814CDA21}"/>
              </a:ext>
            </a:extLst>
          </p:cNvPr>
          <p:cNvSpPr txBox="1"/>
          <p:nvPr/>
        </p:nvSpPr>
        <p:spPr>
          <a:xfrm>
            <a:off x="2494102" y="3169674"/>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14" name="Text 12">
            <a:extLst>
              <a:ext uri="{FF2B5EF4-FFF2-40B4-BE49-F238E27FC236}">
                <a16:creationId xmlns:a16="http://schemas.microsoft.com/office/drawing/2014/main" id="{066D66D3-46FA-D6C5-E651-89417EDC44B4}"/>
              </a:ext>
            </a:extLst>
          </p:cNvPr>
          <p:cNvSpPr/>
          <p:nvPr/>
        </p:nvSpPr>
        <p:spPr>
          <a:xfrm>
            <a:off x="626014" y="3715508"/>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(1.7.2026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3942405" y="3201685"/>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1.7.2028</a:t>
            </a:r>
          </a:p>
        </p:txBody>
      </p:sp>
      <p:sp>
        <p:nvSpPr>
          <p:cNvPr id="18" name="Text 12">
            <a:extLst>
              <a:ext uri="{FF2B5EF4-FFF2-40B4-BE49-F238E27FC236}">
                <a16:creationId xmlns:a16="http://schemas.microsoft.com/office/drawing/2014/main" id="{F6DC1D6E-F28F-953D-D2C5-812E6A251A99}"/>
              </a:ext>
            </a:extLst>
          </p:cNvPr>
          <p:cNvSpPr/>
          <p:nvPr/>
        </p:nvSpPr>
        <p:spPr>
          <a:xfrm>
            <a:off x="2217828" y="4284753"/>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30.6.2028)</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1 year</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19" name="Right Bracket 18">
            <a:extLst>
              <a:ext uri="{FF2B5EF4-FFF2-40B4-BE49-F238E27FC236}">
                <a16:creationId xmlns:a16="http://schemas.microsoft.com/office/drawing/2014/main" id="{F39A1CEC-3DDA-2788-0EA3-3BEF9EBC2751}"/>
              </a:ext>
            </a:extLst>
          </p:cNvPr>
          <p:cNvSpPr/>
          <p:nvPr/>
        </p:nvSpPr>
        <p:spPr>
          <a:xfrm rot="5400000">
            <a:off x="6082196" y="2855837"/>
            <a:ext cx="194351" cy="355830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12">
            <a:extLst>
              <a:ext uri="{FF2B5EF4-FFF2-40B4-BE49-F238E27FC236}">
                <a16:creationId xmlns:a16="http://schemas.microsoft.com/office/drawing/2014/main" id="{46B6A934-3230-C042-2B87-F57D7ACAB190}"/>
              </a:ext>
            </a:extLst>
          </p:cNvPr>
          <p:cNvSpPr/>
          <p:nvPr/>
        </p:nvSpPr>
        <p:spPr>
          <a:xfrm>
            <a:off x="4759688" y="4830459"/>
            <a:ext cx="2902295" cy="738664"/>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(1.7.2028 – 30.6.2031)</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A9AC619D-67F8-FA7B-D6A8-B768D324200F}"/>
              </a:ext>
            </a:extLst>
          </p:cNvPr>
          <p:cNvSpPr txBox="1"/>
          <p:nvPr/>
        </p:nvSpPr>
        <p:spPr>
          <a:xfrm>
            <a:off x="7563759" y="321799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1.7.2031</a:t>
            </a:r>
          </a:p>
        </p:txBody>
      </p:sp>
      <p:pic>
        <p:nvPicPr>
          <p:cNvPr id="20" name="Image 2" descr="preencoded.png">
            <a:extLst>
              <a:ext uri="{FF2B5EF4-FFF2-40B4-BE49-F238E27FC236}">
                <a16:creationId xmlns:a16="http://schemas.microsoft.com/office/drawing/2014/main" id="{550E6058-7D96-CBE5-4972-1227FEFDFE59}"/>
              </a:ext>
            </a:extLst>
          </p:cNvPr>
          <p:cNvPicPr>
            <a:picLocks noChangeAspect="1"/>
          </p:cNvPicPr>
          <p:nvPr/>
        </p:nvPicPr>
        <p:blipFill>
          <a:blip r:embed="rId3"/>
          <a:stretch>
            <a:fillRect/>
          </a:stretch>
        </p:blipFill>
        <p:spPr>
          <a:xfrm>
            <a:off x="1100101" y="2488765"/>
            <a:ext cx="292388" cy="292388"/>
          </a:xfrm>
          <a:prstGeom prst="rect">
            <a:avLst/>
          </a:prstGeom>
        </p:spPr>
      </p:pic>
      <p:sp>
        <p:nvSpPr>
          <p:cNvPr id="3" name="TextBox 2">
            <a:extLst>
              <a:ext uri="{FF2B5EF4-FFF2-40B4-BE49-F238E27FC236}">
                <a16:creationId xmlns:a16="http://schemas.microsoft.com/office/drawing/2014/main" id="{A769000C-F209-097D-E2CD-2093695CF40C}"/>
              </a:ext>
            </a:extLst>
          </p:cNvPr>
          <p:cNvSpPr txBox="1"/>
          <p:nvPr/>
        </p:nvSpPr>
        <p:spPr>
          <a:xfrm>
            <a:off x="622410" y="1218920"/>
            <a:ext cx="8338479" cy="923330"/>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between 25.7.2025 – 30.6.2026</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Start date of PC: </a:t>
            </a:r>
            <a:r>
              <a:rPr lang="en-US" i="0" dirty="0">
                <a:solidFill>
                  <a:srgbClr val="262626"/>
                </a:solidFill>
                <a:effectLst/>
                <a:latin typeface="Times New Roman" panose="02020603050405020304" pitchFamily="18" charset="0"/>
                <a:cs typeface="Times New Roman" panose="02020603050405020304" pitchFamily="18" charset="0"/>
              </a:rPr>
              <a:t>after 25.7.2025</a:t>
            </a:r>
            <a:endParaRPr lang="en-US" dirty="0">
              <a:latin typeface="Times New Roman" panose="02020603050405020304" pitchFamily="18" charset="0"/>
              <a:cs typeface="Times New Roman" panose="02020603050405020304" pitchFamily="18" charset="0"/>
            </a:endParaRPr>
          </a:p>
        </p:txBody>
      </p:sp>
      <p:pic>
        <p:nvPicPr>
          <p:cNvPr id="5" name="Image 6" descr="preencoded.png">
            <a:extLst>
              <a:ext uri="{FF2B5EF4-FFF2-40B4-BE49-F238E27FC236}">
                <a16:creationId xmlns:a16="http://schemas.microsoft.com/office/drawing/2014/main" id="{838D6C93-A8A7-0EE2-4205-2B9E5DF26AB0}"/>
              </a:ext>
            </a:extLst>
          </p:cNvPr>
          <p:cNvPicPr>
            <a:picLocks noChangeAspect="1"/>
          </p:cNvPicPr>
          <p:nvPr/>
        </p:nvPicPr>
        <p:blipFill>
          <a:blip r:embed="rId4">
            <a:duotone>
              <a:schemeClr val="accent4">
                <a:shade val="45000"/>
                <a:satMod val="135000"/>
              </a:schemeClr>
              <a:prstClr val="white"/>
            </a:duotone>
          </a:blip>
          <a:stretch>
            <a:fillRect/>
          </a:stretch>
        </p:blipFill>
        <p:spPr>
          <a:xfrm>
            <a:off x="2759990" y="2829219"/>
            <a:ext cx="223231" cy="297642"/>
          </a:xfrm>
          <a:prstGeom prst="rect">
            <a:avLst/>
          </a:prstGeom>
        </p:spPr>
      </p:pic>
      <p:pic>
        <p:nvPicPr>
          <p:cNvPr id="41" name="Image 1" descr="preencoded.png">
            <a:extLst>
              <a:ext uri="{FF2B5EF4-FFF2-40B4-BE49-F238E27FC236}">
                <a16:creationId xmlns:a16="http://schemas.microsoft.com/office/drawing/2014/main" id="{6C09540C-A10A-410D-C70F-DA5F345EC8C1}"/>
              </a:ext>
            </a:extLst>
          </p:cNvPr>
          <p:cNvPicPr>
            <a:picLocks noChangeAspect="1"/>
          </p:cNvPicPr>
          <p:nvPr/>
        </p:nvPicPr>
        <p:blipFill>
          <a:blip r:embed="rId5"/>
          <a:stretch>
            <a:fillRect/>
          </a:stretch>
        </p:blipFill>
        <p:spPr>
          <a:xfrm>
            <a:off x="4120805" y="2861048"/>
            <a:ext cx="258793" cy="258793"/>
          </a:xfrm>
          <a:prstGeom prst="rect">
            <a:avLst/>
          </a:prstGeom>
        </p:spPr>
      </p:pic>
      <p:pic>
        <p:nvPicPr>
          <p:cNvPr id="42" name="Image 6" descr="preencoded.png">
            <a:extLst>
              <a:ext uri="{FF2B5EF4-FFF2-40B4-BE49-F238E27FC236}">
                <a16:creationId xmlns:a16="http://schemas.microsoft.com/office/drawing/2014/main" id="{E7B07CDF-7055-4A96-4353-6C060DDB1054}"/>
              </a:ext>
            </a:extLst>
          </p:cNvPr>
          <p:cNvPicPr>
            <a:picLocks noChangeAspect="1"/>
          </p:cNvPicPr>
          <p:nvPr/>
        </p:nvPicPr>
        <p:blipFill>
          <a:blip r:embed="rId4">
            <a:duotone>
              <a:schemeClr val="accent4">
                <a:shade val="45000"/>
                <a:satMod val="135000"/>
              </a:schemeClr>
              <a:prstClr val="white"/>
            </a:duotone>
          </a:blip>
          <a:stretch>
            <a:fillRect/>
          </a:stretch>
        </p:blipFill>
        <p:spPr>
          <a:xfrm>
            <a:off x="4120805" y="2522816"/>
            <a:ext cx="223231" cy="297642"/>
          </a:xfrm>
          <a:prstGeom prst="rect">
            <a:avLst/>
          </a:prstGeom>
        </p:spPr>
      </p:pic>
      <p:pic>
        <p:nvPicPr>
          <p:cNvPr id="43" name="Image 2" descr="preencoded.png">
            <a:extLst>
              <a:ext uri="{FF2B5EF4-FFF2-40B4-BE49-F238E27FC236}">
                <a16:creationId xmlns:a16="http://schemas.microsoft.com/office/drawing/2014/main" id="{F268F539-5EAA-A294-A864-3308F6B11CF8}"/>
              </a:ext>
            </a:extLst>
          </p:cNvPr>
          <p:cNvPicPr>
            <a:picLocks noChangeAspect="1"/>
          </p:cNvPicPr>
          <p:nvPr/>
        </p:nvPicPr>
        <p:blipFill>
          <a:blip r:embed="rId6"/>
          <a:stretch>
            <a:fillRect/>
          </a:stretch>
        </p:blipFill>
        <p:spPr>
          <a:xfrm>
            <a:off x="4400219" y="2828315"/>
            <a:ext cx="258793" cy="276997"/>
          </a:xfrm>
          <a:prstGeom prst="rect">
            <a:avLst/>
          </a:prstGeom>
        </p:spPr>
      </p:pic>
      <p:sp>
        <p:nvSpPr>
          <p:cNvPr id="44" name="Right Bracket 9">
            <a:extLst>
              <a:ext uri="{FF2B5EF4-FFF2-40B4-BE49-F238E27FC236}">
                <a16:creationId xmlns:a16="http://schemas.microsoft.com/office/drawing/2014/main" id="{32B3A4C4-F927-C27E-5F90-D2BE04404AD7}"/>
              </a:ext>
            </a:extLst>
          </p:cNvPr>
          <p:cNvSpPr/>
          <p:nvPr/>
        </p:nvSpPr>
        <p:spPr>
          <a:xfrm rot="5400000">
            <a:off x="2070383" y="2836809"/>
            <a:ext cx="154379" cy="1485832"/>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6" name="Image 1" descr="preencoded.png">
            <a:extLst>
              <a:ext uri="{FF2B5EF4-FFF2-40B4-BE49-F238E27FC236}">
                <a16:creationId xmlns:a16="http://schemas.microsoft.com/office/drawing/2014/main" id="{A3B942DE-BDEF-C76E-DBD5-01AC0268BCD4}"/>
              </a:ext>
            </a:extLst>
          </p:cNvPr>
          <p:cNvPicPr>
            <a:picLocks noChangeAspect="1"/>
          </p:cNvPicPr>
          <p:nvPr/>
        </p:nvPicPr>
        <p:blipFill>
          <a:blip r:embed="rId5"/>
          <a:stretch>
            <a:fillRect/>
          </a:stretch>
        </p:blipFill>
        <p:spPr>
          <a:xfrm>
            <a:off x="7679109" y="2887841"/>
            <a:ext cx="258793" cy="258793"/>
          </a:xfrm>
          <a:prstGeom prst="rect">
            <a:avLst/>
          </a:prstGeom>
        </p:spPr>
      </p:pic>
      <p:pic>
        <p:nvPicPr>
          <p:cNvPr id="47" name="Image 6" descr="preencoded.png">
            <a:extLst>
              <a:ext uri="{FF2B5EF4-FFF2-40B4-BE49-F238E27FC236}">
                <a16:creationId xmlns:a16="http://schemas.microsoft.com/office/drawing/2014/main" id="{9220754C-0F16-CF60-7C0E-C6F9D91C2F39}"/>
              </a:ext>
            </a:extLst>
          </p:cNvPr>
          <p:cNvPicPr>
            <a:picLocks noChangeAspect="1"/>
          </p:cNvPicPr>
          <p:nvPr/>
        </p:nvPicPr>
        <p:blipFill>
          <a:blip r:embed="rId4">
            <a:duotone>
              <a:schemeClr val="accent4">
                <a:shade val="45000"/>
                <a:satMod val="135000"/>
              </a:schemeClr>
              <a:prstClr val="white"/>
            </a:duotone>
          </a:blip>
          <a:stretch>
            <a:fillRect/>
          </a:stretch>
        </p:blipFill>
        <p:spPr>
          <a:xfrm>
            <a:off x="7679109" y="2549609"/>
            <a:ext cx="223231" cy="297642"/>
          </a:xfrm>
          <a:prstGeom prst="rect">
            <a:avLst/>
          </a:prstGeom>
        </p:spPr>
      </p:pic>
      <p:pic>
        <p:nvPicPr>
          <p:cNvPr id="48" name="Image 2" descr="preencoded.png">
            <a:extLst>
              <a:ext uri="{FF2B5EF4-FFF2-40B4-BE49-F238E27FC236}">
                <a16:creationId xmlns:a16="http://schemas.microsoft.com/office/drawing/2014/main" id="{213F0123-891F-30AD-204D-C395D97083A4}"/>
              </a:ext>
            </a:extLst>
          </p:cNvPr>
          <p:cNvPicPr>
            <a:picLocks noChangeAspect="1"/>
          </p:cNvPicPr>
          <p:nvPr/>
        </p:nvPicPr>
        <p:blipFill>
          <a:blip r:embed="rId6"/>
          <a:stretch>
            <a:fillRect/>
          </a:stretch>
        </p:blipFill>
        <p:spPr>
          <a:xfrm>
            <a:off x="7958523" y="2855108"/>
            <a:ext cx="258793" cy="276997"/>
          </a:xfrm>
          <a:prstGeom prst="rect">
            <a:avLst/>
          </a:prstGeom>
        </p:spPr>
      </p:pic>
      <p:pic>
        <p:nvPicPr>
          <p:cNvPr id="49" name="Image 1" descr="preencoded.png">
            <a:extLst>
              <a:ext uri="{FF2B5EF4-FFF2-40B4-BE49-F238E27FC236}">
                <a16:creationId xmlns:a16="http://schemas.microsoft.com/office/drawing/2014/main" id="{E82E56FF-E34C-5610-2F70-53CEFF39E0CB}"/>
              </a:ext>
            </a:extLst>
          </p:cNvPr>
          <p:cNvPicPr>
            <a:picLocks noChangeAspect="1"/>
          </p:cNvPicPr>
          <p:nvPr/>
        </p:nvPicPr>
        <p:blipFill>
          <a:blip r:embed="rId5"/>
          <a:stretch>
            <a:fillRect/>
          </a:stretch>
        </p:blipFill>
        <p:spPr>
          <a:xfrm>
            <a:off x="637115" y="5450610"/>
            <a:ext cx="258793" cy="258793"/>
          </a:xfrm>
          <a:prstGeom prst="rect">
            <a:avLst/>
          </a:prstGeom>
        </p:spPr>
      </p:pic>
      <p:sp>
        <p:nvSpPr>
          <p:cNvPr id="50" name="TextBox 29">
            <a:extLst>
              <a:ext uri="{FF2B5EF4-FFF2-40B4-BE49-F238E27FC236}">
                <a16:creationId xmlns:a16="http://schemas.microsoft.com/office/drawing/2014/main" id="{20BEEC73-9F73-F807-700B-BA7877BFEFF6}"/>
              </a:ext>
            </a:extLst>
          </p:cNvPr>
          <p:cNvSpPr txBox="1"/>
          <p:nvPr/>
        </p:nvSpPr>
        <p:spPr>
          <a:xfrm>
            <a:off x="871459" y="5458408"/>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51" name="TextBox 33">
            <a:extLst>
              <a:ext uri="{FF2B5EF4-FFF2-40B4-BE49-F238E27FC236}">
                <a16:creationId xmlns:a16="http://schemas.microsoft.com/office/drawing/2014/main" id="{D5CDA615-56FF-3B36-BE1C-BF9761C8B809}"/>
              </a:ext>
            </a:extLst>
          </p:cNvPr>
          <p:cNvSpPr txBox="1"/>
          <p:nvPr/>
        </p:nvSpPr>
        <p:spPr>
          <a:xfrm>
            <a:off x="871459" y="6061001"/>
            <a:ext cx="4868107"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Date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 between 25 July 2025 to 30 June 2026</a:t>
            </a:r>
          </a:p>
        </p:txBody>
      </p:sp>
      <p:pic>
        <p:nvPicPr>
          <p:cNvPr id="52" name="Image 1" descr="preencoded.png">
            <a:extLst>
              <a:ext uri="{FF2B5EF4-FFF2-40B4-BE49-F238E27FC236}">
                <a16:creationId xmlns:a16="http://schemas.microsoft.com/office/drawing/2014/main" id="{B37B71EA-9413-1C16-AEA4-459330690CC8}"/>
              </a:ext>
            </a:extLst>
          </p:cNvPr>
          <p:cNvPicPr>
            <a:picLocks noChangeAspect="1"/>
          </p:cNvPicPr>
          <p:nvPr/>
        </p:nvPicPr>
        <p:blipFill>
          <a:blip r:embed="rId2"/>
          <a:stretch>
            <a:fillRect/>
          </a:stretch>
        </p:blipFill>
        <p:spPr>
          <a:xfrm>
            <a:off x="620318" y="5042206"/>
            <a:ext cx="251141" cy="401826"/>
          </a:xfrm>
          <a:prstGeom prst="rect">
            <a:avLst/>
          </a:prstGeom>
        </p:spPr>
      </p:pic>
      <p:sp>
        <p:nvSpPr>
          <p:cNvPr id="53" name="TextBox 4">
            <a:extLst>
              <a:ext uri="{FF2B5EF4-FFF2-40B4-BE49-F238E27FC236}">
                <a16:creationId xmlns:a16="http://schemas.microsoft.com/office/drawing/2014/main" id="{9E78511A-E8AA-9552-807B-074EB7BCADE3}"/>
              </a:ext>
            </a:extLst>
          </p:cNvPr>
          <p:cNvSpPr txBox="1"/>
          <p:nvPr/>
        </p:nvSpPr>
        <p:spPr>
          <a:xfrm>
            <a:off x="871459" y="517361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54" name="Image 2" descr="preencoded.png">
            <a:extLst>
              <a:ext uri="{FF2B5EF4-FFF2-40B4-BE49-F238E27FC236}">
                <a16:creationId xmlns:a16="http://schemas.microsoft.com/office/drawing/2014/main" id="{0DBE016A-5D8F-B560-1935-E7E103962846}"/>
              </a:ext>
            </a:extLst>
          </p:cNvPr>
          <p:cNvPicPr>
            <a:picLocks noChangeAspect="1"/>
          </p:cNvPicPr>
          <p:nvPr/>
        </p:nvPicPr>
        <p:blipFill>
          <a:blip r:embed="rId3"/>
          <a:stretch>
            <a:fillRect/>
          </a:stretch>
        </p:blipFill>
        <p:spPr>
          <a:xfrm>
            <a:off x="648026" y="6068799"/>
            <a:ext cx="242702" cy="252000"/>
          </a:xfrm>
          <a:prstGeom prst="rect">
            <a:avLst/>
          </a:prstGeom>
        </p:spPr>
      </p:pic>
      <p:pic>
        <p:nvPicPr>
          <p:cNvPr id="55" name="Image 6" descr="preencoded.png">
            <a:extLst>
              <a:ext uri="{FF2B5EF4-FFF2-40B4-BE49-F238E27FC236}">
                <a16:creationId xmlns:a16="http://schemas.microsoft.com/office/drawing/2014/main" id="{A3952F79-9B62-9F20-1B14-B492C169E3BE}"/>
              </a:ext>
            </a:extLst>
          </p:cNvPr>
          <p:cNvPicPr>
            <a:picLocks noChangeAspect="1"/>
          </p:cNvPicPr>
          <p:nvPr/>
        </p:nvPicPr>
        <p:blipFill>
          <a:blip r:embed="rId4">
            <a:duotone>
              <a:schemeClr val="accent4">
                <a:shade val="45000"/>
                <a:satMod val="135000"/>
              </a:schemeClr>
              <a:prstClr val="white"/>
            </a:duotone>
          </a:blip>
          <a:stretch>
            <a:fillRect/>
          </a:stretch>
        </p:blipFill>
        <p:spPr>
          <a:xfrm>
            <a:off x="675883" y="5722560"/>
            <a:ext cx="223231" cy="297642"/>
          </a:xfrm>
          <a:prstGeom prst="rect">
            <a:avLst/>
          </a:prstGeom>
        </p:spPr>
      </p:pic>
      <p:sp>
        <p:nvSpPr>
          <p:cNvPr id="56" name="TextBox 19">
            <a:extLst>
              <a:ext uri="{FF2B5EF4-FFF2-40B4-BE49-F238E27FC236}">
                <a16:creationId xmlns:a16="http://schemas.microsoft.com/office/drawing/2014/main" id="{5CD941E6-E35E-1AC6-2721-F70E956D493D}"/>
              </a:ext>
            </a:extLst>
          </p:cNvPr>
          <p:cNvSpPr txBox="1"/>
          <p:nvPr/>
        </p:nvSpPr>
        <p:spPr>
          <a:xfrm>
            <a:off x="871459" y="5751001"/>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57" name="TextBox 33">
            <a:extLst>
              <a:ext uri="{FF2B5EF4-FFF2-40B4-BE49-F238E27FC236}">
                <a16:creationId xmlns:a16="http://schemas.microsoft.com/office/drawing/2014/main" id="{1AEB8968-02F0-20DE-E666-C09B6CA9205E}"/>
              </a:ext>
            </a:extLst>
          </p:cNvPr>
          <p:cNvSpPr txBox="1"/>
          <p:nvPr/>
        </p:nvSpPr>
        <p:spPr>
          <a:xfrm>
            <a:off x="871459" y="6358977"/>
            <a:ext cx="32315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58" name="Image 2" descr="preencoded.png">
            <a:extLst>
              <a:ext uri="{FF2B5EF4-FFF2-40B4-BE49-F238E27FC236}">
                <a16:creationId xmlns:a16="http://schemas.microsoft.com/office/drawing/2014/main" id="{452F638C-CAEB-E3C9-5AAC-4260522715F0}"/>
              </a:ext>
            </a:extLst>
          </p:cNvPr>
          <p:cNvPicPr>
            <a:picLocks noChangeAspect="1"/>
          </p:cNvPicPr>
          <p:nvPr/>
        </p:nvPicPr>
        <p:blipFill>
          <a:blip r:embed="rId6"/>
          <a:stretch>
            <a:fillRect/>
          </a:stretch>
        </p:blipFill>
        <p:spPr>
          <a:xfrm>
            <a:off x="659039" y="6380186"/>
            <a:ext cx="216000" cy="231194"/>
          </a:xfrm>
          <a:prstGeom prst="rect">
            <a:avLst/>
          </a:prstGeom>
        </p:spPr>
      </p:pic>
    </p:spTree>
    <p:extLst>
      <p:ext uri="{BB962C8B-B14F-4D97-AF65-F5344CB8AC3E}">
        <p14:creationId xmlns:p14="http://schemas.microsoft.com/office/powerpoint/2010/main" val="1652116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3C</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0970846" y="6218971"/>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18</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CDDF45F9-408D-E632-ED3B-15934916CB0F}"/>
              </a:ext>
            </a:extLst>
          </p:cNvPr>
          <p:cNvSpPr txBox="1"/>
          <p:nvPr/>
        </p:nvSpPr>
        <p:spPr>
          <a:xfrm>
            <a:off x="622410" y="1218920"/>
            <a:ext cx="8338479" cy="923330"/>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 </a:t>
            </a:r>
            <a:r>
              <a:rPr lang="en-US" i="0" dirty="0">
                <a:solidFill>
                  <a:srgbClr val="262626"/>
                </a:solidFill>
                <a:effectLst/>
                <a:latin typeface="Times New Roman" panose="02020603050405020304" pitchFamily="18" charset="0"/>
                <a:cs typeface="Times New Roman" panose="02020603050405020304" pitchFamily="18" charset="0"/>
              </a:rPr>
              <a:t>Exactly on </a:t>
            </a:r>
            <a:r>
              <a:rPr lang="en-US" i="0" u="sng" dirty="0">
                <a:solidFill>
                  <a:srgbClr val="262626"/>
                </a:solidFill>
                <a:effectLst/>
                <a:latin typeface="Times New Roman" panose="02020603050405020304" pitchFamily="18" charset="0"/>
                <a:cs typeface="Times New Roman" panose="02020603050405020304" pitchFamily="18" charset="0"/>
              </a:rPr>
              <a:t>1.7.2026</a:t>
            </a:r>
            <a:r>
              <a:rPr lang="en-US" i="0" dirty="0">
                <a:solidFill>
                  <a:srgbClr val="262626"/>
                </a:solidFill>
                <a:effectLst/>
                <a:latin typeface="Times New Roman" panose="02020603050405020304" pitchFamily="18" charset="0"/>
                <a:cs typeface="Times New Roman" panose="02020603050405020304" pitchFamily="18" charset="0"/>
              </a:rPr>
              <a:t> (approx. 0)</a:t>
            </a:r>
            <a:br>
              <a:rPr lang="en-US" i="0" dirty="0">
                <a:solidFill>
                  <a:srgbClr val="262626"/>
                </a:solidFill>
                <a:effectLst/>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cxnSp>
        <p:nvCxnSpPr>
          <p:cNvPr id="15" name="Straight Connector 5">
            <a:extLst>
              <a:ext uri="{FF2B5EF4-FFF2-40B4-BE49-F238E27FC236}">
                <a16:creationId xmlns:a16="http://schemas.microsoft.com/office/drawing/2014/main" id="{65FB1617-FEE6-2FDD-283D-88878F3369D6}"/>
              </a:ext>
            </a:extLst>
          </p:cNvPr>
          <p:cNvCxnSpPr>
            <a:cxnSpLocks/>
          </p:cNvCxnSpPr>
          <p:nvPr/>
        </p:nvCxnSpPr>
        <p:spPr>
          <a:xfrm>
            <a:off x="677334" y="3139163"/>
            <a:ext cx="8232687" cy="0"/>
          </a:xfrm>
          <a:prstGeom prst="line">
            <a:avLst/>
          </a:prstGeom>
          <a:ln w="38100"/>
        </p:spPr>
        <p:style>
          <a:lnRef idx="1">
            <a:schemeClr val="dk1"/>
          </a:lnRef>
          <a:fillRef idx="0">
            <a:schemeClr val="dk1"/>
          </a:fillRef>
          <a:effectRef idx="0">
            <a:schemeClr val="dk1"/>
          </a:effectRef>
          <a:fontRef idx="minor">
            <a:schemeClr val="tx1"/>
          </a:fontRef>
        </p:style>
      </p:cxnSp>
      <p:pic>
        <p:nvPicPr>
          <p:cNvPr id="20" name="Image 1" descr="preencoded.png">
            <a:extLst>
              <a:ext uri="{FF2B5EF4-FFF2-40B4-BE49-F238E27FC236}">
                <a16:creationId xmlns:a16="http://schemas.microsoft.com/office/drawing/2014/main" id="{D3A94801-665A-5B77-EEE7-AC90C763E0BE}"/>
              </a:ext>
            </a:extLst>
          </p:cNvPr>
          <p:cNvPicPr>
            <a:picLocks noChangeAspect="1"/>
          </p:cNvPicPr>
          <p:nvPr/>
        </p:nvPicPr>
        <p:blipFill>
          <a:blip r:embed="rId2"/>
          <a:stretch>
            <a:fillRect/>
          </a:stretch>
        </p:blipFill>
        <p:spPr>
          <a:xfrm>
            <a:off x="622410" y="2321823"/>
            <a:ext cx="482540" cy="772064"/>
          </a:xfrm>
          <a:prstGeom prst="rect">
            <a:avLst/>
          </a:prstGeom>
        </p:spPr>
      </p:pic>
      <p:sp>
        <p:nvSpPr>
          <p:cNvPr id="24" name="TextBox 11">
            <a:extLst>
              <a:ext uri="{FF2B5EF4-FFF2-40B4-BE49-F238E27FC236}">
                <a16:creationId xmlns:a16="http://schemas.microsoft.com/office/drawing/2014/main" id="{B56579D3-1600-3825-4497-2D96A65DA1DB}"/>
              </a:ext>
            </a:extLst>
          </p:cNvPr>
          <p:cNvSpPr txBox="1"/>
          <p:nvPr/>
        </p:nvSpPr>
        <p:spPr>
          <a:xfrm>
            <a:off x="499270" y="3188758"/>
            <a:ext cx="98819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1.7.2026</a:t>
            </a:r>
          </a:p>
        </p:txBody>
      </p:sp>
      <p:sp>
        <p:nvSpPr>
          <p:cNvPr id="27" name="TextBox 12">
            <a:extLst>
              <a:ext uri="{FF2B5EF4-FFF2-40B4-BE49-F238E27FC236}">
                <a16:creationId xmlns:a16="http://schemas.microsoft.com/office/drawing/2014/main" id="{300E1AC7-BFF5-C210-3132-E3DBB71C130E}"/>
              </a:ext>
            </a:extLst>
          </p:cNvPr>
          <p:cNvSpPr txBox="1"/>
          <p:nvPr/>
        </p:nvSpPr>
        <p:spPr>
          <a:xfrm>
            <a:off x="1825908" y="3170929"/>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30.6.2027</a:t>
            </a:r>
          </a:p>
        </p:txBody>
      </p:sp>
      <p:sp>
        <p:nvSpPr>
          <p:cNvPr id="28" name="Text 12">
            <a:extLst>
              <a:ext uri="{FF2B5EF4-FFF2-40B4-BE49-F238E27FC236}">
                <a16:creationId xmlns:a16="http://schemas.microsoft.com/office/drawing/2014/main" id="{345C218B-308B-7981-1D06-4E50CB436225}"/>
              </a:ext>
            </a:extLst>
          </p:cNvPr>
          <p:cNvSpPr/>
          <p:nvPr/>
        </p:nvSpPr>
        <p:spPr>
          <a:xfrm>
            <a:off x="77282" y="3663059"/>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CoP Cycle (1.7.2026 – 30.6.2027)</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early end</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10 CPD pts</a:t>
            </a:r>
            <a:endParaRPr lang="en-US" sz="1200" dirty="0">
              <a:latin typeface="Times New Roman" panose="02020603050405020304" pitchFamily="18" charset="0"/>
              <a:cs typeface="Times New Roman" panose="02020603050405020304" pitchFamily="18" charset="0"/>
            </a:endParaRPr>
          </a:p>
        </p:txBody>
      </p:sp>
      <p:sp>
        <p:nvSpPr>
          <p:cNvPr id="29" name="TextBox 15">
            <a:extLst>
              <a:ext uri="{FF2B5EF4-FFF2-40B4-BE49-F238E27FC236}">
                <a16:creationId xmlns:a16="http://schemas.microsoft.com/office/drawing/2014/main" id="{09712002-612A-1FEB-6400-D4CC7AB24601}"/>
              </a:ext>
            </a:extLst>
          </p:cNvPr>
          <p:cNvSpPr txBox="1"/>
          <p:nvPr/>
        </p:nvSpPr>
        <p:spPr>
          <a:xfrm>
            <a:off x="3889039" y="3186343"/>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30" name="Text 12">
            <a:extLst>
              <a:ext uri="{FF2B5EF4-FFF2-40B4-BE49-F238E27FC236}">
                <a16:creationId xmlns:a16="http://schemas.microsoft.com/office/drawing/2014/main" id="{6AA6BFB6-CC77-111B-F15A-5E38C5EF13DC}"/>
              </a:ext>
            </a:extLst>
          </p:cNvPr>
          <p:cNvSpPr/>
          <p:nvPr/>
        </p:nvSpPr>
        <p:spPr>
          <a:xfrm>
            <a:off x="1918250" y="4108792"/>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32" name="Text 12">
            <a:extLst>
              <a:ext uri="{FF2B5EF4-FFF2-40B4-BE49-F238E27FC236}">
                <a16:creationId xmlns:a16="http://schemas.microsoft.com/office/drawing/2014/main" id="{51753A41-5234-4CE4-8B15-28B451059D18}"/>
              </a:ext>
            </a:extLst>
          </p:cNvPr>
          <p:cNvSpPr/>
          <p:nvPr/>
        </p:nvSpPr>
        <p:spPr>
          <a:xfrm>
            <a:off x="4417685" y="4760865"/>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33" name="TextBox 21">
            <a:extLst>
              <a:ext uri="{FF2B5EF4-FFF2-40B4-BE49-F238E27FC236}">
                <a16:creationId xmlns:a16="http://schemas.microsoft.com/office/drawing/2014/main" id="{8AED0BBA-D880-A772-19C8-47580E85684A}"/>
              </a:ext>
            </a:extLst>
          </p:cNvPr>
          <p:cNvSpPr txBox="1"/>
          <p:nvPr/>
        </p:nvSpPr>
        <p:spPr>
          <a:xfrm>
            <a:off x="7207112" y="3170929"/>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1.7.2032</a:t>
            </a:r>
          </a:p>
        </p:txBody>
      </p:sp>
      <p:pic>
        <p:nvPicPr>
          <p:cNvPr id="38" name="Image 1" descr="preencoded.png">
            <a:extLst>
              <a:ext uri="{FF2B5EF4-FFF2-40B4-BE49-F238E27FC236}">
                <a16:creationId xmlns:a16="http://schemas.microsoft.com/office/drawing/2014/main" id="{20906CE4-78A3-D0E6-9681-EB7F3D99D49F}"/>
              </a:ext>
            </a:extLst>
          </p:cNvPr>
          <p:cNvPicPr>
            <a:picLocks noChangeAspect="1"/>
          </p:cNvPicPr>
          <p:nvPr/>
        </p:nvPicPr>
        <p:blipFill>
          <a:blip r:embed="rId3"/>
          <a:stretch>
            <a:fillRect/>
          </a:stretch>
        </p:blipFill>
        <p:spPr>
          <a:xfrm>
            <a:off x="4025103" y="2855666"/>
            <a:ext cx="258793" cy="258793"/>
          </a:xfrm>
          <a:prstGeom prst="rect">
            <a:avLst/>
          </a:prstGeom>
        </p:spPr>
      </p:pic>
      <p:pic>
        <p:nvPicPr>
          <p:cNvPr id="39" name="Image 6" descr="preencoded.png">
            <a:extLst>
              <a:ext uri="{FF2B5EF4-FFF2-40B4-BE49-F238E27FC236}">
                <a16:creationId xmlns:a16="http://schemas.microsoft.com/office/drawing/2014/main" id="{38DAB825-AFCD-8081-4683-B0CDF3AFA7BB}"/>
              </a:ext>
            </a:extLst>
          </p:cNvPr>
          <p:cNvPicPr>
            <a:picLocks noChangeAspect="1"/>
          </p:cNvPicPr>
          <p:nvPr/>
        </p:nvPicPr>
        <p:blipFill>
          <a:blip r:embed="rId4">
            <a:duotone>
              <a:schemeClr val="accent4">
                <a:shade val="45000"/>
                <a:satMod val="135000"/>
              </a:schemeClr>
              <a:prstClr val="white"/>
            </a:duotone>
          </a:blip>
          <a:stretch>
            <a:fillRect/>
          </a:stretch>
        </p:blipFill>
        <p:spPr>
          <a:xfrm>
            <a:off x="4060665" y="2502696"/>
            <a:ext cx="223231" cy="297642"/>
          </a:xfrm>
          <a:prstGeom prst="rect">
            <a:avLst/>
          </a:prstGeom>
        </p:spPr>
      </p:pic>
      <p:pic>
        <p:nvPicPr>
          <p:cNvPr id="40" name="Image 2" descr="preencoded.png">
            <a:extLst>
              <a:ext uri="{FF2B5EF4-FFF2-40B4-BE49-F238E27FC236}">
                <a16:creationId xmlns:a16="http://schemas.microsoft.com/office/drawing/2014/main" id="{35D61E55-9CA8-E458-365C-DFAFC8B723FF}"/>
              </a:ext>
            </a:extLst>
          </p:cNvPr>
          <p:cNvPicPr>
            <a:picLocks noChangeAspect="1"/>
          </p:cNvPicPr>
          <p:nvPr/>
        </p:nvPicPr>
        <p:blipFill>
          <a:blip r:embed="rId5"/>
          <a:stretch>
            <a:fillRect/>
          </a:stretch>
        </p:blipFill>
        <p:spPr>
          <a:xfrm>
            <a:off x="4349035" y="2827127"/>
            <a:ext cx="258793" cy="276997"/>
          </a:xfrm>
          <a:prstGeom prst="rect">
            <a:avLst/>
          </a:prstGeom>
        </p:spPr>
      </p:pic>
      <p:pic>
        <p:nvPicPr>
          <p:cNvPr id="41" name="Image 1" descr="preencoded.png">
            <a:extLst>
              <a:ext uri="{FF2B5EF4-FFF2-40B4-BE49-F238E27FC236}">
                <a16:creationId xmlns:a16="http://schemas.microsoft.com/office/drawing/2014/main" id="{AEF820C7-BB97-EC02-E16B-F527A3A4E953}"/>
              </a:ext>
            </a:extLst>
          </p:cNvPr>
          <p:cNvPicPr>
            <a:picLocks noChangeAspect="1"/>
          </p:cNvPicPr>
          <p:nvPr/>
        </p:nvPicPr>
        <p:blipFill>
          <a:blip r:embed="rId3"/>
          <a:stretch>
            <a:fillRect/>
          </a:stretch>
        </p:blipFill>
        <p:spPr>
          <a:xfrm>
            <a:off x="7223298" y="2844429"/>
            <a:ext cx="258793" cy="269291"/>
          </a:xfrm>
          <a:prstGeom prst="rect">
            <a:avLst/>
          </a:prstGeom>
        </p:spPr>
      </p:pic>
      <p:pic>
        <p:nvPicPr>
          <p:cNvPr id="42" name="Image 6" descr="preencoded.png">
            <a:extLst>
              <a:ext uri="{FF2B5EF4-FFF2-40B4-BE49-F238E27FC236}">
                <a16:creationId xmlns:a16="http://schemas.microsoft.com/office/drawing/2014/main" id="{16B85FE6-AB21-617D-0094-427FA3E51DAB}"/>
              </a:ext>
            </a:extLst>
          </p:cNvPr>
          <p:cNvPicPr>
            <a:picLocks noChangeAspect="1"/>
          </p:cNvPicPr>
          <p:nvPr/>
        </p:nvPicPr>
        <p:blipFill>
          <a:blip r:embed="rId4">
            <a:duotone>
              <a:schemeClr val="accent4">
                <a:shade val="45000"/>
                <a:satMod val="135000"/>
              </a:schemeClr>
              <a:prstClr val="white"/>
            </a:duotone>
          </a:blip>
          <a:stretch>
            <a:fillRect/>
          </a:stretch>
        </p:blipFill>
        <p:spPr>
          <a:xfrm>
            <a:off x="7258860" y="2491459"/>
            <a:ext cx="223231" cy="309716"/>
          </a:xfrm>
          <a:prstGeom prst="rect">
            <a:avLst/>
          </a:prstGeom>
        </p:spPr>
      </p:pic>
      <p:pic>
        <p:nvPicPr>
          <p:cNvPr id="43" name="Image 2" descr="preencoded.png">
            <a:extLst>
              <a:ext uri="{FF2B5EF4-FFF2-40B4-BE49-F238E27FC236}">
                <a16:creationId xmlns:a16="http://schemas.microsoft.com/office/drawing/2014/main" id="{E330601B-2B55-B52D-6C32-6071128D135F}"/>
              </a:ext>
            </a:extLst>
          </p:cNvPr>
          <p:cNvPicPr>
            <a:picLocks noChangeAspect="1"/>
          </p:cNvPicPr>
          <p:nvPr/>
        </p:nvPicPr>
        <p:blipFill>
          <a:blip r:embed="rId5"/>
          <a:stretch>
            <a:fillRect/>
          </a:stretch>
        </p:blipFill>
        <p:spPr>
          <a:xfrm>
            <a:off x="7584174" y="2815890"/>
            <a:ext cx="258793" cy="288234"/>
          </a:xfrm>
          <a:prstGeom prst="rect">
            <a:avLst/>
          </a:prstGeom>
        </p:spPr>
      </p:pic>
      <p:pic>
        <p:nvPicPr>
          <p:cNvPr id="45" name="Image 6" descr="preencoded.png">
            <a:extLst>
              <a:ext uri="{FF2B5EF4-FFF2-40B4-BE49-F238E27FC236}">
                <a16:creationId xmlns:a16="http://schemas.microsoft.com/office/drawing/2014/main" id="{03307B4A-F76B-C3A5-4CF8-02D35908D945}"/>
              </a:ext>
            </a:extLst>
          </p:cNvPr>
          <p:cNvPicPr>
            <a:picLocks noChangeAspect="1"/>
          </p:cNvPicPr>
          <p:nvPr/>
        </p:nvPicPr>
        <p:blipFill>
          <a:blip r:embed="rId4">
            <a:duotone>
              <a:schemeClr val="accent4">
                <a:shade val="45000"/>
                <a:satMod val="135000"/>
              </a:schemeClr>
              <a:prstClr val="white"/>
            </a:duotone>
          </a:blip>
          <a:stretch>
            <a:fillRect/>
          </a:stretch>
        </p:blipFill>
        <p:spPr>
          <a:xfrm>
            <a:off x="2141900" y="2767524"/>
            <a:ext cx="223231" cy="297642"/>
          </a:xfrm>
          <a:prstGeom prst="rect">
            <a:avLst/>
          </a:prstGeom>
        </p:spPr>
      </p:pic>
      <p:pic>
        <p:nvPicPr>
          <p:cNvPr id="46" name="Image 1" descr="preencoded.png">
            <a:extLst>
              <a:ext uri="{FF2B5EF4-FFF2-40B4-BE49-F238E27FC236}">
                <a16:creationId xmlns:a16="http://schemas.microsoft.com/office/drawing/2014/main" id="{7EACD6CE-162D-1521-2A49-73BD4D841F06}"/>
              </a:ext>
            </a:extLst>
          </p:cNvPr>
          <p:cNvPicPr>
            <a:picLocks noChangeAspect="1"/>
          </p:cNvPicPr>
          <p:nvPr/>
        </p:nvPicPr>
        <p:blipFill>
          <a:blip r:embed="rId3"/>
          <a:stretch>
            <a:fillRect/>
          </a:stretch>
        </p:blipFill>
        <p:spPr>
          <a:xfrm>
            <a:off x="578729" y="5799056"/>
            <a:ext cx="258793" cy="258793"/>
          </a:xfrm>
          <a:prstGeom prst="rect">
            <a:avLst/>
          </a:prstGeom>
        </p:spPr>
      </p:pic>
      <p:sp>
        <p:nvSpPr>
          <p:cNvPr id="47" name="TextBox 29">
            <a:extLst>
              <a:ext uri="{FF2B5EF4-FFF2-40B4-BE49-F238E27FC236}">
                <a16:creationId xmlns:a16="http://schemas.microsoft.com/office/drawing/2014/main" id="{B0AB7B4C-18DB-17A2-7716-A836B7A16A81}"/>
              </a:ext>
            </a:extLst>
          </p:cNvPr>
          <p:cNvSpPr txBox="1"/>
          <p:nvPr/>
        </p:nvSpPr>
        <p:spPr>
          <a:xfrm>
            <a:off x="842788" y="5744880"/>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48" name="TextBox 33">
            <a:extLst>
              <a:ext uri="{FF2B5EF4-FFF2-40B4-BE49-F238E27FC236}">
                <a16:creationId xmlns:a16="http://schemas.microsoft.com/office/drawing/2014/main" id="{74D52D89-B2E1-BA0C-26E3-8EDC5DED95B7}"/>
              </a:ext>
            </a:extLst>
          </p:cNvPr>
          <p:cNvSpPr txBox="1"/>
          <p:nvPr/>
        </p:nvSpPr>
        <p:spPr>
          <a:xfrm>
            <a:off x="842788" y="6416064"/>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49" name="Image 2" descr="preencoded.png">
            <a:extLst>
              <a:ext uri="{FF2B5EF4-FFF2-40B4-BE49-F238E27FC236}">
                <a16:creationId xmlns:a16="http://schemas.microsoft.com/office/drawing/2014/main" id="{7BF99609-C234-FBFC-633A-7DDE3BBFEBE3}"/>
              </a:ext>
            </a:extLst>
          </p:cNvPr>
          <p:cNvPicPr>
            <a:picLocks noChangeAspect="1"/>
          </p:cNvPicPr>
          <p:nvPr/>
        </p:nvPicPr>
        <p:blipFill>
          <a:blip r:embed="rId5"/>
          <a:stretch>
            <a:fillRect/>
          </a:stretch>
        </p:blipFill>
        <p:spPr>
          <a:xfrm>
            <a:off x="564919" y="6416066"/>
            <a:ext cx="258793" cy="276997"/>
          </a:xfrm>
          <a:prstGeom prst="rect">
            <a:avLst/>
          </a:prstGeom>
        </p:spPr>
      </p:pic>
      <p:pic>
        <p:nvPicPr>
          <p:cNvPr id="50" name="Image 1" descr="preencoded.png">
            <a:extLst>
              <a:ext uri="{FF2B5EF4-FFF2-40B4-BE49-F238E27FC236}">
                <a16:creationId xmlns:a16="http://schemas.microsoft.com/office/drawing/2014/main" id="{935C111A-E79A-CB81-B150-EA9313D3F7A1}"/>
              </a:ext>
            </a:extLst>
          </p:cNvPr>
          <p:cNvPicPr>
            <a:picLocks noChangeAspect="1"/>
          </p:cNvPicPr>
          <p:nvPr/>
        </p:nvPicPr>
        <p:blipFill>
          <a:blip r:embed="rId2"/>
          <a:stretch>
            <a:fillRect/>
          </a:stretch>
        </p:blipFill>
        <p:spPr>
          <a:xfrm>
            <a:off x="566750" y="5354702"/>
            <a:ext cx="258792" cy="414067"/>
          </a:xfrm>
          <a:prstGeom prst="rect">
            <a:avLst/>
          </a:prstGeom>
        </p:spPr>
      </p:pic>
      <p:sp>
        <p:nvSpPr>
          <p:cNvPr id="51" name="TextBox 4">
            <a:extLst>
              <a:ext uri="{FF2B5EF4-FFF2-40B4-BE49-F238E27FC236}">
                <a16:creationId xmlns:a16="http://schemas.microsoft.com/office/drawing/2014/main" id="{F062EF75-F1E0-BE8C-C137-323BBFFC592B}"/>
              </a:ext>
            </a:extLst>
          </p:cNvPr>
          <p:cNvSpPr txBox="1"/>
          <p:nvPr/>
        </p:nvSpPr>
        <p:spPr>
          <a:xfrm>
            <a:off x="842788" y="540928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52" name="Image 6" descr="preencoded.png">
            <a:extLst>
              <a:ext uri="{FF2B5EF4-FFF2-40B4-BE49-F238E27FC236}">
                <a16:creationId xmlns:a16="http://schemas.microsoft.com/office/drawing/2014/main" id="{29DEB862-9398-7F7D-1FDF-16AB69CCF040}"/>
              </a:ext>
            </a:extLst>
          </p:cNvPr>
          <p:cNvPicPr>
            <a:picLocks noChangeAspect="1"/>
          </p:cNvPicPr>
          <p:nvPr/>
        </p:nvPicPr>
        <p:blipFill>
          <a:blip r:embed="rId4">
            <a:duotone>
              <a:schemeClr val="accent4">
                <a:shade val="45000"/>
                <a:satMod val="135000"/>
              </a:schemeClr>
              <a:prstClr val="white"/>
            </a:duotone>
          </a:blip>
          <a:stretch>
            <a:fillRect/>
          </a:stretch>
        </p:blipFill>
        <p:spPr>
          <a:xfrm>
            <a:off x="567998" y="6088136"/>
            <a:ext cx="223231" cy="297642"/>
          </a:xfrm>
          <a:prstGeom prst="rect">
            <a:avLst/>
          </a:prstGeom>
        </p:spPr>
      </p:pic>
      <p:sp>
        <p:nvSpPr>
          <p:cNvPr id="53" name="TextBox 19">
            <a:extLst>
              <a:ext uri="{FF2B5EF4-FFF2-40B4-BE49-F238E27FC236}">
                <a16:creationId xmlns:a16="http://schemas.microsoft.com/office/drawing/2014/main" id="{A6D7EF6A-06FE-7B4E-77A4-587007AF9E8E}"/>
              </a:ext>
            </a:extLst>
          </p:cNvPr>
          <p:cNvSpPr txBox="1"/>
          <p:nvPr/>
        </p:nvSpPr>
        <p:spPr>
          <a:xfrm>
            <a:off x="842788" y="608047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54" name="Right Bracket 9">
            <a:extLst>
              <a:ext uri="{FF2B5EF4-FFF2-40B4-BE49-F238E27FC236}">
                <a16:creationId xmlns:a16="http://schemas.microsoft.com/office/drawing/2014/main" id="{FCE7596D-12F8-E1D9-51E7-DBF15CA16758}"/>
              </a:ext>
            </a:extLst>
          </p:cNvPr>
          <p:cNvSpPr/>
          <p:nvPr/>
        </p:nvSpPr>
        <p:spPr>
          <a:xfrm rot="5400000">
            <a:off x="1514846" y="2860967"/>
            <a:ext cx="141221" cy="136966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Right Bracket 16">
            <a:extLst>
              <a:ext uri="{FF2B5EF4-FFF2-40B4-BE49-F238E27FC236}">
                <a16:creationId xmlns:a16="http://schemas.microsoft.com/office/drawing/2014/main" id="{B3FE3484-009E-1B5F-DE69-15FF6DD1D621}"/>
              </a:ext>
            </a:extLst>
          </p:cNvPr>
          <p:cNvSpPr/>
          <p:nvPr/>
        </p:nvSpPr>
        <p:spPr>
          <a:xfrm rot="5400000">
            <a:off x="3224350" y="2967038"/>
            <a:ext cx="118331" cy="2026453"/>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Right Bracket 18">
            <a:extLst>
              <a:ext uri="{FF2B5EF4-FFF2-40B4-BE49-F238E27FC236}">
                <a16:creationId xmlns:a16="http://schemas.microsoft.com/office/drawing/2014/main" id="{76D92D0E-7D76-4CCB-AE87-ED84341CB112}"/>
              </a:ext>
            </a:extLst>
          </p:cNvPr>
          <p:cNvSpPr/>
          <p:nvPr/>
        </p:nvSpPr>
        <p:spPr>
          <a:xfrm rot="5400000">
            <a:off x="5813877" y="3031795"/>
            <a:ext cx="144000" cy="3178271"/>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007721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9C3C-F5DD-4DFC-BB36-8560EDBDB2D2}"/>
              </a:ext>
            </a:extLst>
          </p:cNvPr>
          <p:cNvSpPr>
            <a:spLocks noGrp="1"/>
          </p:cNvSpPr>
          <p:nvPr>
            <p:ph type="title"/>
          </p:nvPr>
        </p:nvSpPr>
        <p:spPr>
          <a:xfrm>
            <a:off x="677334" y="609600"/>
            <a:ext cx="8596668" cy="627904"/>
          </a:xfrm>
        </p:spPr>
        <p:txBody>
          <a:bodyPr>
            <a:normAutofit fontScale="90000"/>
          </a:bodyPr>
          <a:lstStyle/>
          <a:p>
            <a:r>
              <a:rPr lang="en-US" dirty="0">
                <a:latin typeface="Times New Roman" panose="02020603050405020304" pitchFamily="18" charset="0"/>
                <a:cs typeface="Times New Roman" panose="02020603050405020304" pitchFamily="18" charset="0"/>
              </a:rPr>
              <a:t>Group 4</a:t>
            </a:r>
          </a:p>
        </p:txBody>
      </p:sp>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07542" y="6233501"/>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19</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837522" y="3218203"/>
            <a:ext cx="6042661" cy="0"/>
          </a:xfrm>
          <a:prstGeom prst="line">
            <a:avLst/>
          </a:prstGeom>
          <a:ln w="38100"/>
        </p:spPr>
        <p:style>
          <a:lnRef idx="1">
            <a:schemeClr val="dk1"/>
          </a:lnRef>
          <a:fillRef idx="0">
            <a:schemeClr val="dk1"/>
          </a:fillRef>
          <a:effectRef idx="0">
            <a:schemeClr val="dk1"/>
          </a:effectRef>
          <a:fontRef idx="minor">
            <a:schemeClr val="tx1"/>
          </a:fontRef>
        </p:style>
      </p:cxnSp>
      <p:pic>
        <p:nvPicPr>
          <p:cNvPr id="9" name="Image 1" descr="preencoded.png">
            <a:extLst>
              <a:ext uri="{FF2B5EF4-FFF2-40B4-BE49-F238E27FC236}">
                <a16:creationId xmlns:a16="http://schemas.microsoft.com/office/drawing/2014/main" id="{7793C7DF-BC0E-57C4-BF66-33D5F0F39494}"/>
              </a:ext>
            </a:extLst>
          </p:cNvPr>
          <p:cNvPicPr>
            <a:picLocks noChangeAspect="1"/>
          </p:cNvPicPr>
          <p:nvPr/>
        </p:nvPicPr>
        <p:blipFill>
          <a:blip r:embed="rId2"/>
          <a:stretch>
            <a:fillRect/>
          </a:stretch>
        </p:blipFill>
        <p:spPr>
          <a:xfrm>
            <a:off x="829413" y="2400270"/>
            <a:ext cx="482540" cy="772064"/>
          </a:xfrm>
          <a:prstGeom prst="rect">
            <a:avLst/>
          </a:prstGeom>
        </p:spPr>
      </p:pic>
      <p:sp>
        <p:nvSpPr>
          <p:cNvPr id="10" name="Right Bracket 9">
            <a:extLst>
              <a:ext uri="{FF2B5EF4-FFF2-40B4-BE49-F238E27FC236}">
                <a16:creationId xmlns:a16="http://schemas.microsoft.com/office/drawing/2014/main" id="{98E2B2F0-498D-7CAD-BC1F-1446C09E4499}"/>
              </a:ext>
            </a:extLst>
          </p:cNvPr>
          <p:cNvSpPr/>
          <p:nvPr/>
        </p:nvSpPr>
        <p:spPr>
          <a:xfrm rot="5400000">
            <a:off x="2385314" y="2867330"/>
            <a:ext cx="139093" cy="1877284"/>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584974" y="3191410"/>
            <a:ext cx="988192" cy="507831"/>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2.7.2026 </a:t>
            </a:r>
            <a:r>
              <a:rPr lang="en-US" sz="1400" dirty="0">
                <a:solidFill>
                  <a:srgbClr val="2F6B9A"/>
                </a:solidFill>
                <a:latin typeface="Times New Roman" panose="02020603050405020304" pitchFamily="18" charset="0"/>
                <a:ea typeface="Noto Sans Bold" pitchFamily="34" charset="-122"/>
                <a:cs typeface="Times New Roman" panose="02020603050405020304" pitchFamily="18" charset="0"/>
              </a:rPr>
              <a:t>– </a:t>
            </a:r>
            <a:r>
              <a:rPr lang="en-US" sz="1300" dirty="0">
                <a:latin typeface="Times New Roman" panose="02020603050405020304" pitchFamily="18" charset="0"/>
                <a:ea typeface="Noto Sans Bold" pitchFamily="34" charset="-122"/>
                <a:cs typeface="Times New Roman" panose="02020603050405020304" pitchFamily="18" charset="0"/>
              </a:rPr>
              <a:t>30</a:t>
            </a:r>
            <a:r>
              <a:rPr lang="en-US" sz="1300" dirty="0">
                <a:latin typeface="Times New Roman" panose="02020603050405020304" pitchFamily="18" charset="0"/>
                <a:cs typeface="Times New Roman" panose="02020603050405020304" pitchFamily="18" charset="0"/>
              </a:rPr>
              <a:t>.6.2027</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072562" y="3241748"/>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1.7.2029</a:t>
            </a:r>
          </a:p>
        </p:txBody>
      </p:sp>
      <p:sp>
        <p:nvSpPr>
          <p:cNvPr id="14" name="Text 12">
            <a:extLst>
              <a:ext uri="{FF2B5EF4-FFF2-40B4-BE49-F238E27FC236}">
                <a16:creationId xmlns:a16="http://schemas.microsoft.com/office/drawing/2014/main" id="{066D66D3-46FA-D6C5-E651-89417EDC44B4}"/>
              </a:ext>
            </a:extLst>
          </p:cNvPr>
          <p:cNvSpPr/>
          <p:nvPr/>
        </p:nvSpPr>
        <p:spPr>
          <a:xfrm>
            <a:off x="946686" y="3967257"/>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30.6.2029)</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cut short to 2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20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6344691" y="3244997"/>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1.7.2032</a:t>
            </a:r>
          </a:p>
        </p:txBody>
      </p:sp>
      <p:sp>
        <p:nvSpPr>
          <p:cNvPr id="17" name="Right Bracket 16">
            <a:extLst>
              <a:ext uri="{FF2B5EF4-FFF2-40B4-BE49-F238E27FC236}">
                <a16:creationId xmlns:a16="http://schemas.microsoft.com/office/drawing/2014/main" id="{3CDDD61A-57E9-3516-C38C-1E8432A1ECE9}"/>
              </a:ext>
            </a:extLst>
          </p:cNvPr>
          <p:cNvSpPr/>
          <p:nvPr/>
        </p:nvSpPr>
        <p:spPr>
          <a:xfrm rot="5400000">
            <a:off x="5010997" y="2638337"/>
            <a:ext cx="146259" cy="3226227"/>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 12">
            <a:extLst>
              <a:ext uri="{FF2B5EF4-FFF2-40B4-BE49-F238E27FC236}">
                <a16:creationId xmlns:a16="http://schemas.microsoft.com/office/drawing/2014/main" id="{F6DC1D6E-F28F-953D-D2C5-812E6A251A99}"/>
              </a:ext>
            </a:extLst>
          </p:cNvPr>
          <p:cNvSpPr/>
          <p:nvPr/>
        </p:nvSpPr>
        <p:spPr>
          <a:xfrm>
            <a:off x="3659101" y="4441349"/>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(1.7.2029 – 30.6.2032)</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F46674D8-A98D-B91C-D531-7FE3AF2C609F}"/>
              </a:ext>
            </a:extLst>
          </p:cNvPr>
          <p:cNvSpPr txBox="1"/>
          <p:nvPr/>
        </p:nvSpPr>
        <p:spPr>
          <a:xfrm>
            <a:off x="648300" y="1188497"/>
            <a:ext cx="8338479" cy="923330"/>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a:t>
            </a:r>
            <a:r>
              <a:rPr lang="en-US" i="0" dirty="0">
                <a:solidFill>
                  <a:srgbClr val="262626"/>
                </a:solidFill>
                <a:effectLst/>
                <a:latin typeface="Times New Roman" panose="02020603050405020304" pitchFamily="18" charset="0"/>
                <a:cs typeface="Times New Roman" panose="02020603050405020304" pitchFamily="18" charset="0"/>
              </a:rPr>
              <a:t> between 2.7.2026 – 30.6.2027</a:t>
            </a:r>
            <a:br>
              <a:rPr lang="en-US"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ea typeface="Noto Sans Bold" pitchFamily="34" charset="-122"/>
                <a:cs typeface="Times New Roman" panose="02020603050405020304" pitchFamily="18" charset="0"/>
              </a:rPr>
              <a:t>Example</a:t>
            </a:r>
            <a:r>
              <a:rPr lang="en-US" b="1" i="0" dirty="0">
                <a:solidFill>
                  <a:srgbClr val="262626"/>
                </a:solidFill>
                <a:effectLst/>
                <a:latin typeface="Times New Roman" panose="02020603050405020304" pitchFamily="18" charset="0"/>
                <a:cs typeface="Times New Roman" panose="02020603050405020304" pitchFamily="18" charset="0"/>
              </a:rPr>
              <a:t>: </a:t>
            </a:r>
            <a:r>
              <a:rPr lang="en-US" i="0" dirty="0">
                <a:solidFill>
                  <a:srgbClr val="262626"/>
                </a:solidFill>
                <a:effectLst/>
                <a:latin typeface="Times New Roman" panose="02020603050405020304" pitchFamily="18" charset="0"/>
                <a:cs typeface="Times New Roman" panose="02020603050405020304" pitchFamily="18" charset="0"/>
              </a:rPr>
              <a:t>local fresh graduates in 2027/ </a:t>
            </a:r>
            <a:r>
              <a:rPr lang="en-US" sz="1800" i="0" dirty="0">
                <a:effectLst/>
                <a:latin typeface="Times New Roman" panose="02020603050405020304" pitchFamily="18" charset="0"/>
                <a:cs typeface="Times New Roman" panose="02020603050405020304" pitchFamily="18" charset="0"/>
              </a:rPr>
              <a:t>Non-local Qualification Holders </a:t>
            </a:r>
            <a:endParaRPr lang="en-US" dirty="0">
              <a:latin typeface="Times New Roman" panose="02020603050405020304" pitchFamily="18" charset="0"/>
              <a:cs typeface="Times New Roman" panose="02020603050405020304" pitchFamily="18" charset="0"/>
            </a:endParaRPr>
          </a:p>
        </p:txBody>
      </p:sp>
      <p:pic>
        <p:nvPicPr>
          <p:cNvPr id="11" name="Image 1" descr="preencoded.png">
            <a:extLst>
              <a:ext uri="{FF2B5EF4-FFF2-40B4-BE49-F238E27FC236}">
                <a16:creationId xmlns:a16="http://schemas.microsoft.com/office/drawing/2014/main" id="{A8F21DD2-1FAE-D014-C1FD-409DD974A1E4}"/>
              </a:ext>
            </a:extLst>
          </p:cNvPr>
          <p:cNvPicPr>
            <a:picLocks noChangeAspect="1"/>
          </p:cNvPicPr>
          <p:nvPr/>
        </p:nvPicPr>
        <p:blipFill>
          <a:blip r:embed="rId3"/>
          <a:stretch>
            <a:fillRect/>
          </a:stretch>
        </p:blipFill>
        <p:spPr>
          <a:xfrm>
            <a:off x="578729" y="5799056"/>
            <a:ext cx="258793" cy="258793"/>
          </a:xfrm>
          <a:prstGeom prst="rect">
            <a:avLst/>
          </a:prstGeom>
        </p:spPr>
      </p:pic>
      <p:sp>
        <p:nvSpPr>
          <p:cNvPr id="15" name="TextBox 29">
            <a:extLst>
              <a:ext uri="{FF2B5EF4-FFF2-40B4-BE49-F238E27FC236}">
                <a16:creationId xmlns:a16="http://schemas.microsoft.com/office/drawing/2014/main" id="{3888F4AE-4DFE-6F40-7B5E-47F52C7F6B74}"/>
              </a:ext>
            </a:extLst>
          </p:cNvPr>
          <p:cNvSpPr txBox="1"/>
          <p:nvPr/>
        </p:nvSpPr>
        <p:spPr>
          <a:xfrm>
            <a:off x="842788" y="5744880"/>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19" name="TextBox 33">
            <a:extLst>
              <a:ext uri="{FF2B5EF4-FFF2-40B4-BE49-F238E27FC236}">
                <a16:creationId xmlns:a16="http://schemas.microsoft.com/office/drawing/2014/main" id="{47C1E27B-51F1-A2B3-093D-88CC4B27AA34}"/>
              </a:ext>
            </a:extLst>
          </p:cNvPr>
          <p:cNvSpPr txBox="1"/>
          <p:nvPr/>
        </p:nvSpPr>
        <p:spPr>
          <a:xfrm>
            <a:off x="842788" y="6416064"/>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20" name="Image 2" descr="preencoded.png">
            <a:extLst>
              <a:ext uri="{FF2B5EF4-FFF2-40B4-BE49-F238E27FC236}">
                <a16:creationId xmlns:a16="http://schemas.microsoft.com/office/drawing/2014/main" id="{B6009B6B-422B-05A9-0661-784003670AA9}"/>
              </a:ext>
            </a:extLst>
          </p:cNvPr>
          <p:cNvPicPr>
            <a:picLocks noChangeAspect="1"/>
          </p:cNvPicPr>
          <p:nvPr/>
        </p:nvPicPr>
        <p:blipFill>
          <a:blip r:embed="rId4"/>
          <a:stretch>
            <a:fillRect/>
          </a:stretch>
        </p:blipFill>
        <p:spPr>
          <a:xfrm>
            <a:off x="564919" y="6416066"/>
            <a:ext cx="258793" cy="276997"/>
          </a:xfrm>
          <a:prstGeom prst="rect">
            <a:avLst/>
          </a:prstGeom>
        </p:spPr>
      </p:pic>
      <p:pic>
        <p:nvPicPr>
          <p:cNvPr id="21" name="Image 1" descr="preencoded.png">
            <a:extLst>
              <a:ext uri="{FF2B5EF4-FFF2-40B4-BE49-F238E27FC236}">
                <a16:creationId xmlns:a16="http://schemas.microsoft.com/office/drawing/2014/main" id="{9893DB16-08ED-2982-260D-18017F64CB6F}"/>
              </a:ext>
            </a:extLst>
          </p:cNvPr>
          <p:cNvPicPr>
            <a:picLocks noChangeAspect="1"/>
          </p:cNvPicPr>
          <p:nvPr/>
        </p:nvPicPr>
        <p:blipFill>
          <a:blip r:embed="rId2"/>
          <a:stretch>
            <a:fillRect/>
          </a:stretch>
        </p:blipFill>
        <p:spPr>
          <a:xfrm>
            <a:off x="566750" y="5354702"/>
            <a:ext cx="258792" cy="414067"/>
          </a:xfrm>
          <a:prstGeom prst="rect">
            <a:avLst/>
          </a:prstGeom>
        </p:spPr>
      </p:pic>
      <p:sp>
        <p:nvSpPr>
          <p:cNvPr id="22" name="TextBox 4">
            <a:extLst>
              <a:ext uri="{FF2B5EF4-FFF2-40B4-BE49-F238E27FC236}">
                <a16:creationId xmlns:a16="http://schemas.microsoft.com/office/drawing/2014/main" id="{7B304F86-903D-9091-B6EE-8096852D978D}"/>
              </a:ext>
            </a:extLst>
          </p:cNvPr>
          <p:cNvSpPr txBox="1"/>
          <p:nvPr/>
        </p:nvSpPr>
        <p:spPr>
          <a:xfrm>
            <a:off x="842788" y="5409288"/>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23" name="Image 6" descr="preencoded.png">
            <a:extLst>
              <a:ext uri="{FF2B5EF4-FFF2-40B4-BE49-F238E27FC236}">
                <a16:creationId xmlns:a16="http://schemas.microsoft.com/office/drawing/2014/main" id="{7E3C40CB-FBBB-3CE5-729A-7067D53C8652}"/>
              </a:ext>
            </a:extLst>
          </p:cNvPr>
          <p:cNvPicPr>
            <a:picLocks noChangeAspect="1"/>
          </p:cNvPicPr>
          <p:nvPr/>
        </p:nvPicPr>
        <p:blipFill>
          <a:blip r:embed="rId5">
            <a:duotone>
              <a:schemeClr val="accent4">
                <a:shade val="45000"/>
                <a:satMod val="135000"/>
              </a:schemeClr>
              <a:prstClr val="white"/>
            </a:duotone>
          </a:blip>
          <a:stretch>
            <a:fillRect/>
          </a:stretch>
        </p:blipFill>
        <p:spPr>
          <a:xfrm>
            <a:off x="567998" y="6088136"/>
            <a:ext cx="223231" cy="297642"/>
          </a:xfrm>
          <a:prstGeom prst="rect">
            <a:avLst/>
          </a:prstGeom>
        </p:spPr>
      </p:pic>
      <p:sp>
        <p:nvSpPr>
          <p:cNvPr id="26" name="TextBox 19">
            <a:extLst>
              <a:ext uri="{FF2B5EF4-FFF2-40B4-BE49-F238E27FC236}">
                <a16:creationId xmlns:a16="http://schemas.microsoft.com/office/drawing/2014/main" id="{113725AE-2365-3B82-7400-EA0EDC60E1B5}"/>
              </a:ext>
            </a:extLst>
          </p:cNvPr>
          <p:cNvSpPr txBox="1"/>
          <p:nvPr/>
        </p:nvSpPr>
        <p:spPr>
          <a:xfrm>
            <a:off x="842788" y="608047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pic>
        <p:nvPicPr>
          <p:cNvPr id="27" name="Image 1" descr="preencoded.png">
            <a:extLst>
              <a:ext uri="{FF2B5EF4-FFF2-40B4-BE49-F238E27FC236}">
                <a16:creationId xmlns:a16="http://schemas.microsoft.com/office/drawing/2014/main" id="{231FB7F0-B73B-5CD6-242A-7E6A55AD9B53}"/>
              </a:ext>
            </a:extLst>
          </p:cNvPr>
          <p:cNvPicPr>
            <a:picLocks noChangeAspect="1"/>
          </p:cNvPicPr>
          <p:nvPr/>
        </p:nvPicPr>
        <p:blipFill>
          <a:blip r:embed="rId3"/>
          <a:stretch>
            <a:fillRect/>
          </a:stretch>
        </p:blipFill>
        <p:spPr>
          <a:xfrm>
            <a:off x="3147081" y="2911152"/>
            <a:ext cx="258793" cy="258793"/>
          </a:xfrm>
          <a:prstGeom prst="rect">
            <a:avLst/>
          </a:prstGeom>
        </p:spPr>
      </p:pic>
      <p:pic>
        <p:nvPicPr>
          <p:cNvPr id="28" name="Image 6" descr="preencoded.png">
            <a:extLst>
              <a:ext uri="{FF2B5EF4-FFF2-40B4-BE49-F238E27FC236}">
                <a16:creationId xmlns:a16="http://schemas.microsoft.com/office/drawing/2014/main" id="{64FA3B0E-562A-6C1F-DB87-E1BF091AB923}"/>
              </a:ext>
            </a:extLst>
          </p:cNvPr>
          <p:cNvPicPr>
            <a:picLocks noChangeAspect="1"/>
          </p:cNvPicPr>
          <p:nvPr/>
        </p:nvPicPr>
        <p:blipFill>
          <a:blip r:embed="rId5">
            <a:duotone>
              <a:schemeClr val="accent4">
                <a:shade val="45000"/>
                <a:satMod val="135000"/>
              </a:schemeClr>
              <a:prstClr val="white"/>
            </a:duotone>
          </a:blip>
          <a:stretch>
            <a:fillRect/>
          </a:stretch>
        </p:blipFill>
        <p:spPr>
          <a:xfrm>
            <a:off x="3182643" y="2558182"/>
            <a:ext cx="223231" cy="297642"/>
          </a:xfrm>
          <a:prstGeom prst="rect">
            <a:avLst/>
          </a:prstGeom>
        </p:spPr>
      </p:pic>
      <p:pic>
        <p:nvPicPr>
          <p:cNvPr id="29" name="Image 2" descr="preencoded.png">
            <a:extLst>
              <a:ext uri="{FF2B5EF4-FFF2-40B4-BE49-F238E27FC236}">
                <a16:creationId xmlns:a16="http://schemas.microsoft.com/office/drawing/2014/main" id="{F940FA21-A035-3A73-679B-EAC85E444C17}"/>
              </a:ext>
            </a:extLst>
          </p:cNvPr>
          <p:cNvPicPr>
            <a:picLocks noChangeAspect="1"/>
          </p:cNvPicPr>
          <p:nvPr/>
        </p:nvPicPr>
        <p:blipFill>
          <a:blip r:embed="rId4"/>
          <a:stretch>
            <a:fillRect/>
          </a:stretch>
        </p:blipFill>
        <p:spPr>
          <a:xfrm>
            <a:off x="3471013" y="2882613"/>
            <a:ext cx="258793" cy="276997"/>
          </a:xfrm>
          <a:prstGeom prst="rect">
            <a:avLst/>
          </a:prstGeom>
        </p:spPr>
      </p:pic>
      <p:pic>
        <p:nvPicPr>
          <p:cNvPr id="30" name="Image 1" descr="preencoded.png">
            <a:extLst>
              <a:ext uri="{FF2B5EF4-FFF2-40B4-BE49-F238E27FC236}">
                <a16:creationId xmlns:a16="http://schemas.microsoft.com/office/drawing/2014/main" id="{7D8282F2-2F50-5C79-0478-C8926A966BDF}"/>
              </a:ext>
            </a:extLst>
          </p:cNvPr>
          <p:cNvPicPr>
            <a:picLocks noChangeAspect="1"/>
          </p:cNvPicPr>
          <p:nvPr/>
        </p:nvPicPr>
        <p:blipFill>
          <a:blip r:embed="rId3"/>
          <a:stretch>
            <a:fillRect/>
          </a:stretch>
        </p:blipFill>
        <p:spPr>
          <a:xfrm>
            <a:off x="6373308" y="2932617"/>
            <a:ext cx="258793" cy="258793"/>
          </a:xfrm>
          <a:prstGeom prst="rect">
            <a:avLst/>
          </a:prstGeom>
        </p:spPr>
      </p:pic>
      <p:pic>
        <p:nvPicPr>
          <p:cNvPr id="31" name="Image 6" descr="preencoded.png">
            <a:extLst>
              <a:ext uri="{FF2B5EF4-FFF2-40B4-BE49-F238E27FC236}">
                <a16:creationId xmlns:a16="http://schemas.microsoft.com/office/drawing/2014/main" id="{5F2E78E9-9390-F885-4C94-C1F24C298BE6}"/>
              </a:ext>
            </a:extLst>
          </p:cNvPr>
          <p:cNvPicPr>
            <a:picLocks noChangeAspect="1"/>
          </p:cNvPicPr>
          <p:nvPr/>
        </p:nvPicPr>
        <p:blipFill>
          <a:blip r:embed="rId5">
            <a:duotone>
              <a:schemeClr val="accent4">
                <a:shade val="45000"/>
                <a:satMod val="135000"/>
              </a:schemeClr>
              <a:prstClr val="white"/>
            </a:duotone>
          </a:blip>
          <a:stretch>
            <a:fillRect/>
          </a:stretch>
        </p:blipFill>
        <p:spPr>
          <a:xfrm>
            <a:off x="6408870" y="2579647"/>
            <a:ext cx="223231" cy="297642"/>
          </a:xfrm>
          <a:prstGeom prst="rect">
            <a:avLst/>
          </a:prstGeom>
        </p:spPr>
      </p:pic>
      <p:pic>
        <p:nvPicPr>
          <p:cNvPr id="32" name="Image 2" descr="preencoded.png">
            <a:extLst>
              <a:ext uri="{FF2B5EF4-FFF2-40B4-BE49-F238E27FC236}">
                <a16:creationId xmlns:a16="http://schemas.microsoft.com/office/drawing/2014/main" id="{D2AC109C-081B-756A-94F0-3EB96E19E292}"/>
              </a:ext>
            </a:extLst>
          </p:cNvPr>
          <p:cNvPicPr>
            <a:picLocks noChangeAspect="1"/>
          </p:cNvPicPr>
          <p:nvPr/>
        </p:nvPicPr>
        <p:blipFill>
          <a:blip r:embed="rId4"/>
          <a:stretch>
            <a:fillRect/>
          </a:stretch>
        </p:blipFill>
        <p:spPr>
          <a:xfrm>
            <a:off x="6697240" y="2904078"/>
            <a:ext cx="258793" cy="276997"/>
          </a:xfrm>
          <a:prstGeom prst="rect">
            <a:avLst/>
          </a:prstGeom>
        </p:spPr>
      </p:pic>
    </p:spTree>
    <p:extLst>
      <p:ext uri="{BB962C8B-B14F-4D97-AF65-F5344CB8AC3E}">
        <p14:creationId xmlns:p14="http://schemas.microsoft.com/office/powerpoint/2010/main" val="4016550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3C91E9-B0A6-E883-067A-1057B78D5680}"/>
              </a:ext>
            </a:extLst>
          </p:cNvPr>
          <p:cNvSpPr>
            <a:spLocks noGrp="1"/>
          </p:cNvSpPr>
          <p:nvPr>
            <p:ph type="title"/>
          </p:nvPr>
        </p:nvSpPr>
        <p:spPr>
          <a:xfrm>
            <a:off x="760460" y="223983"/>
            <a:ext cx="8596668" cy="1320800"/>
          </a:xfrm>
        </p:spPr>
        <p:txBody>
          <a:bodyPr/>
          <a:lstStyle/>
          <a:p>
            <a:r>
              <a:rPr lang="en-US" altLang="zh-HK" b="1" dirty="0">
                <a:solidFill>
                  <a:srgbClr val="0070C0"/>
                </a:solidFill>
                <a:latin typeface="Times New Roman" panose="02020603050405020304" pitchFamily="18" charset="0"/>
                <a:cs typeface="Times New Roman" panose="02020603050405020304" pitchFamily="18" charset="0"/>
              </a:rPr>
              <a:t>House Rules</a:t>
            </a:r>
            <a:endParaRPr lang="zh-HK" altLang="en-US" b="1" dirty="0">
              <a:solidFill>
                <a:srgbClr val="0070C0"/>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44FF7AA-E543-6319-B6CC-A362AA59C4DF}"/>
              </a:ext>
            </a:extLst>
          </p:cNvPr>
          <p:cNvSpPr>
            <a:spLocks noGrp="1"/>
          </p:cNvSpPr>
          <p:nvPr>
            <p:ph idx="1"/>
          </p:nvPr>
        </p:nvSpPr>
        <p:spPr>
          <a:xfrm>
            <a:off x="845388" y="914400"/>
            <a:ext cx="10251699" cy="5708071"/>
          </a:xfrm>
        </p:spPr>
        <p:txBody>
          <a:bodyPr>
            <a:normAutofit fontScale="92500" lnSpcReduction="20000"/>
          </a:bodyPr>
          <a:lstStyle/>
          <a:p>
            <a:pPr marL="0" indent="0" algn="just">
              <a:lnSpc>
                <a:spcPct val="120000"/>
              </a:lnSpc>
              <a:buNone/>
            </a:pPr>
            <a:r>
              <a:rPr lang="en-US" altLang="zh-HK" b="1" dirty="0">
                <a:effectLst/>
                <a:latin typeface="Times New Roman" panose="02020603050405020304" pitchFamily="18" charset="0"/>
                <a:ea typeface="Times New Roman" panose="02020603050405020304" pitchFamily="18" charset="0"/>
              </a:rPr>
              <a:t>1. Zoom Entry and Identification </a:t>
            </a:r>
          </a:p>
          <a:p>
            <a:pPr marL="0" marR="0" indent="0" algn="just">
              <a:lnSpc>
                <a:spcPct val="120000"/>
              </a:lnSpc>
              <a:buNone/>
            </a:pPr>
            <a:r>
              <a:rPr lang="en-US" altLang="zh-HK" dirty="0">
                <a:latin typeface="Times New Roman" panose="02020603050405020304" pitchFamily="18" charset="0"/>
                <a:ea typeface="Times New Roman" panose="02020603050405020304" pitchFamily="18" charset="0"/>
              </a:rPr>
              <a:t>    </a:t>
            </a:r>
            <a:r>
              <a:rPr lang="en-US" altLang="zh-HK" u="sng" dirty="0">
                <a:effectLst/>
                <a:latin typeface="Times New Roman" panose="02020603050405020304" pitchFamily="18" charset="0"/>
                <a:ea typeface="Times New Roman" panose="02020603050405020304" pitchFamily="18" charset="0"/>
              </a:rPr>
              <a:t>Display Name Requirement</a:t>
            </a:r>
          </a:p>
          <a:p>
            <a:pPr algn="just">
              <a:lnSpc>
                <a:spcPct val="120000"/>
              </a:lnSpc>
              <a:spcBef>
                <a:spcPts val="0"/>
              </a:spcBef>
              <a:buFont typeface="Arial" panose="020B0604020202020204" pitchFamily="34" charset="0"/>
              <a:buChar char="•"/>
            </a:pPr>
            <a:r>
              <a:rPr lang="en-HK" altLang="zh-HK" kern="100" dirty="0">
                <a:effectLst/>
                <a:latin typeface="Times New Roman" panose="02020603050405020304" pitchFamily="18" charset="0"/>
                <a:ea typeface="新細明體" panose="02020500000000000000" pitchFamily="18" charset="-120"/>
                <a:cs typeface="Times New Roman" panose="02020603050405020304" pitchFamily="18" charset="0"/>
              </a:rPr>
              <a:t>For the sake of easy identification, please display your name in the following format: </a:t>
            </a:r>
            <a:r>
              <a:rPr lang="en-HK" altLang="zh-HK" b="1" kern="100" dirty="0">
                <a:effectLst/>
                <a:latin typeface="Times New Roman" panose="02020603050405020304" pitchFamily="18" charset="0"/>
                <a:ea typeface="新細明體" panose="02020500000000000000" pitchFamily="18" charset="-120"/>
                <a:cs typeface="Times New Roman" panose="02020603050405020304" pitchFamily="18" charset="0"/>
              </a:rPr>
              <a:t>Full Name – Registration Number</a:t>
            </a:r>
            <a:r>
              <a:rPr lang="en-HK" altLang="zh-HK" kern="100" dirty="0">
                <a:effectLst/>
                <a:latin typeface="Times New Roman" panose="02020603050405020304" pitchFamily="18" charset="0"/>
                <a:ea typeface="新細明體" panose="02020500000000000000" pitchFamily="18" charset="-120"/>
                <a:cs typeface="Times New Roman" panose="02020603050405020304" pitchFamily="18" charset="0"/>
              </a:rPr>
              <a:t> (e.g., “Chan Tai Man – RD100000”)</a:t>
            </a:r>
          </a:p>
          <a:p>
            <a:pPr marR="0" lvl="0" algn="just">
              <a:lnSpc>
                <a:spcPct val="120000"/>
              </a:lnSpc>
              <a:spcBef>
                <a:spcPts val="0"/>
              </a:spcBef>
              <a:buFont typeface="Arial" panose="020B0604020202020204" pitchFamily="34" charset="0"/>
              <a:buChar char="•"/>
            </a:pPr>
            <a:r>
              <a:rPr lang="en-US" altLang="zh-HK" kern="100" dirty="0">
                <a:latin typeface="Times New Roman" panose="02020603050405020304" pitchFamily="18" charset="0"/>
                <a:ea typeface="新細明體" panose="02020500000000000000" pitchFamily="18" charset="-120"/>
                <a:cs typeface="Times New Roman" panose="02020603050405020304" pitchFamily="18" charset="0"/>
              </a:rPr>
              <a:t>Please stay muted during the seminar, to avoid any disruption.</a:t>
            </a:r>
          </a:p>
          <a:p>
            <a:pPr marL="0" marR="0" lvl="0" indent="0" algn="just">
              <a:lnSpc>
                <a:spcPct val="120000"/>
              </a:lnSpc>
              <a:spcBef>
                <a:spcPts val="0"/>
              </a:spcBef>
              <a:buNone/>
            </a:pPr>
            <a:endParaRPr lang="en-US" altLang="zh-HK" kern="100" dirty="0">
              <a:latin typeface="Times New Roman" panose="02020603050405020304" pitchFamily="18" charset="0"/>
              <a:ea typeface="新細明體" panose="02020500000000000000" pitchFamily="18" charset="-120"/>
              <a:cs typeface="Times New Roman" panose="02020603050405020304" pitchFamily="18" charset="0"/>
            </a:endParaRPr>
          </a:p>
          <a:p>
            <a:pPr marL="0" indent="0" algn="just">
              <a:lnSpc>
                <a:spcPct val="120000"/>
              </a:lnSpc>
              <a:buNone/>
              <a:tabLst>
                <a:tab pos="514350" algn="l"/>
              </a:tabLst>
            </a:pPr>
            <a:r>
              <a:rPr lang="en-US" altLang="zh-HK" b="1" dirty="0">
                <a:latin typeface="Times New Roman" panose="02020603050405020304" pitchFamily="18" charset="0"/>
              </a:rPr>
              <a:t>2. Priority for Remarks and Questions </a:t>
            </a:r>
          </a:p>
          <a:p>
            <a:pPr marL="0" indent="0" algn="l">
              <a:buNone/>
            </a:pPr>
            <a:r>
              <a:rPr lang="en-US" b="0" i="0" dirty="0">
                <a:solidFill>
                  <a:srgbClr val="262626"/>
                </a:solidFill>
                <a:effectLst/>
                <a:latin typeface="Times New Roman" panose="02020603050405020304" pitchFamily="18" charset="0"/>
                <a:cs typeface="Times New Roman" panose="02020603050405020304" pitchFamily="18" charset="0"/>
              </a:rPr>
              <a:t>To ensure an orderly and fair discussion, the following order of priority will apply when selecting remarks and questions:</a:t>
            </a:r>
          </a:p>
          <a:p>
            <a:pPr marL="0" indent="0" algn="l">
              <a:buNone/>
            </a:pPr>
            <a:r>
              <a:rPr lang="en-US" b="1" dirty="0">
                <a:solidFill>
                  <a:srgbClr val="262626"/>
                </a:solidFill>
                <a:latin typeface="Times New Roman" panose="02020603050405020304" pitchFamily="18" charset="0"/>
                <a:cs typeface="Times New Roman" panose="02020603050405020304" pitchFamily="18" charset="0"/>
              </a:rPr>
              <a:t>    2.1 In-person participants</a:t>
            </a:r>
            <a:br>
              <a:rPr lang="en-US" i="0" dirty="0">
                <a:solidFill>
                  <a:srgbClr val="262626"/>
                </a:solidFill>
                <a:effectLst/>
                <a:latin typeface="Times New Roman" panose="02020603050405020304" pitchFamily="18" charset="0"/>
                <a:cs typeface="Times New Roman" panose="02020603050405020304" pitchFamily="18" charset="0"/>
              </a:rPr>
            </a:br>
            <a:r>
              <a:rPr lang="en-US" i="0" dirty="0">
                <a:solidFill>
                  <a:srgbClr val="262626"/>
                </a:solidFill>
                <a:effectLst/>
                <a:latin typeface="Times New Roman" panose="02020603050405020304" pitchFamily="18" charset="0"/>
                <a:cs typeface="Times New Roman" panose="02020603050405020304" pitchFamily="18" charset="0"/>
              </a:rPr>
              <a:t>    Questions and remarks from participants attending in person will be given priority and addressed first.</a:t>
            </a:r>
          </a:p>
          <a:p>
            <a:pPr marL="230188" indent="-230188" algn="l">
              <a:buNone/>
            </a:pPr>
            <a:r>
              <a:rPr lang="en-US" b="1" i="0" dirty="0">
                <a:solidFill>
                  <a:srgbClr val="262626"/>
                </a:solidFill>
                <a:effectLst/>
                <a:latin typeface="Times New Roman" panose="02020603050405020304" pitchFamily="18" charset="0"/>
                <a:cs typeface="Times New Roman" panose="02020603050405020304" pitchFamily="18" charset="0"/>
              </a:rPr>
              <a:t>    2.2 Online participants (Zoom chat box)</a:t>
            </a:r>
            <a:br>
              <a:rPr lang="en-US" i="0" dirty="0">
                <a:solidFill>
                  <a:srgbClr val="262626"/>
                </a:solidFill>
                <a:effectLst/>
                <a:latin typeface="Times New Roman" panose="02020603050405020304" pitchFamily="18" charset="0"/>
                <a:cs typeface="Times New Roman" panose="02020603050405020304" pitchFamily="18" charset="0"/>
              </a:rPr>
            </a:br>
            <a:r>
              <a:rPr lang="en-US" i="0" dirty="0">
                <a:solidFill>
                  <a:srgbClr val="262626"/>
                </a:solidFill>
                <a:effectLst/>
                <a:latin typeface="Times New Roman" panose="02020603050405020304" pitchFamily="18" charset="0"/>
                <a:cs typeface="Times New Roman" panose="02020603050405020304" pitchFamily="18" charset="0"/>
              </a:rPr>
              <a:t>Questions submitted through the Zoom chat box will be addressed after in-person questions, subject to available time. </a:t>
            </a:r>
            <a:br>
              <a:rPr lang="en-US" i="0" dirty="0">
                <a:solidFill>
                  <a:srgbClr val="262626"/>
                </a:solidFill>
                <a:effectLst/>
                <a:latin typeface="Times New Roman" panose="02020603050405020304" pitchFamily="18" charset="0"/>
                <a:cs typeface="Times New Roman" panose="02020603050405020304" pitchFamily="18" charset="0"/>
              </a:rPr>
            </a:br>
            <a:r>
              <a:rPr lang="en-US" i="0" dirty="0">
                <a:solidFill>
                  <a:srgbClr val="262626"/>
                </a:solidFill>
                <a:effectLst/>
                <a:latin typeface="Times New Roman" panose="02020603050405020304" pitchFamily="18" charset="0"/>
                <a:cs typeface="Times New Roman" panose="02020603050405020304" pitchFamily="18" charset="0"/>
              </a:rPr>
              <a:t>Online participants should submit questions only to the designated chat box displayed as “Q&amp;A”; otherwise, their questions may not be addressed.</a:t>
            </a:r>
          </a:p>
          <a:p>
            <a:pPr marL="230188" indent="-230188" algn="l">
              <a:buNone/>
            </a:pPr>
            <a:r>
              <a:rPr lang="en-US" b="1" dirty="0">
                <a:solidFill>
                  <a:srgbClr val="262626"/>
                </a:solidFill>
                <a:latin typeface="Times New Roman" panose="02020603050405020304" pitchFamily="18" charset="0"/>
                <a:cs typeface="Times New Roman" panose="02020603050405020304" pitchFamily="18" charset="0"/>
              </a:rPr>
              <a:t>    2.3 </a:t>
            </a:r>
            <a:r>
              <a:rPr lang="en-US" b="1" i="0" dirty="0">
                <a:solidFill>
                  <a:srgbClr val="262626"/>
                </a:solidFill>
                <a:effectLst/>
                <a:latin typeface="Times New Roman" panose="02020603050405020304" pitchFamily="18" charset="0"/>
                <a:cs typeface="Times New Roman" panose="02020603050405020304" pitchFamily="18" charset="0"/>
              </a:rPr>
              <a:t>Time management and moderation</a:t>
            </a:r>
            <a:br>
              <a:rPr lang="en-US" b="0" i="0" dirty="0">
                <a:solidFill>
                  <a:srgbClr val="262626"/>
                </a:solidFill>
                <a:effectLst/>
                <a:latin typeface="Times New Roman" panose="02020603050405020304" pitchFamily="18" charset="0"/>
                <a:cs typeface="Times New Roman" panose="02020603050405020304" pitchFamily="18" charset="0"/>
              </a:rPr>
            </a:br>
            <a:r>
              <a:rPr lang="en-US" b="0" i="0" dirty="0">
                <a:solidFill>
                  <a:srgbClr val="262626"/>
                </a:solidFill>
                <a:effectLst/>
                <a:latin typeface="Times New Roman" panose="02020603050405020304" pitchFamily="18" charset="0"/>
                <a:cs typeface="Times New Roman" panose="02020603050405020304" pitchFamily="18" charset="0"/>
              </a:rPr>
              <a:t>As the seminar is limited to </a:t>
            </a:r>
            <a:r>
              <a:rPr lang="en-US" b="1" i="0" dirty="0">
                <a:solidFill>
                  <a:srgbClr val="262626"/>
                </a:solidFill>
                <a:effectLst/>
                <a:latin typeface="Times New Roman" panose="02020603050405020304" pitchFamily="18" charset="0"/>
                <a:cs typeface="Times New Roman" panose="02020603050405020304" pitchFamily="18" charset="0"/>
              </a:rPr>
              <a:t>2 hours</a:t>
            </a:r>
            <a:r>
              <a:rPr lang="en-US" b="0" i="0" dirty="0">
                <a:solidFill>
                  <a:srgbClr val="262626"/>
                </a:solidFill>
                <a:effectLst/>
                <a:latin typeface="Times New Roman" panose="02020603050405020304" pitchFamily="18" charset="0"/>
                <a:cs typeface="Times New Roman" panose="02020603050405020304" pitchFamily="18" charset="0"/>
              </a:rPr>
              <a:t>, all questions will be moderated and grouped by relevance to the discussion topic. The moderator reserves the right to prioritize questions to ensure equitable participation and efficient use of time.</a:t>
            </a:r>
          </a:p>
          <a:p>
            <a:pPr marL="0" indent="0" algn="just">
              <a:lnSpc>
                <a:spcPct val="100000"/>
              </a:lnSpc>
              <a:spcBef>
                <a:spcPts val="0"/>
              </a:spcBef>
              <a:buNone/>
              <a:tabLst>
                <a:tab pos="514350" algn="l"/>
              </a:tabLst>
            </a:pPr>
            <a:endParaRPr lang="en-US" altLang="zh-HK" sz="1700" b="1" dirty="0">
              <a:latin typeface="Times New Roman" panose="02020603050405020304" pitchFamily="18" charset="0"/>
              <a:cs typeface="Times New Roman" panose="02020603050405020304" pitchFamily="18" charset="0"/>
            </a:endParaRPr>
          </a:p>
          <a:p>
            <a:pPr marL="0" indent="0">
              <a:buNone/>
            </a:pPr>
            <a:endParaRPr lang="en-US" altLang="zh-HK" sz="1700" dirty="0">
              <a:latin typeface="Times New Roman" panose="02020603050405020304" pitchFamily="18" charset="0"/>
              <a:cs typeface="Times New Roman" panose="02020603050405020304" pitchFamily="18" charset="0"/>
            </a:endParaRPr>
          </a:p>
        </p:txBody>
      </p:sp>
      <p:sp>
        <p:nvSpPr>
          <p:cNvPr id="9" name="投影片編號版面配置區 6">
            <a:extLst>
              <a:ext uri="{FF2B5EF4-FFF2-40B4-BE49-F238E27FC236}">
                <a16:creationId xmlns:a16="http://schemas.microsoft.com/office/drawing/2014/main" id="{EB8ABC2C-CE1C-1594-97E1-5BAA696365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pPr/>
              <a:t>2</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567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1067003" y="6246255"/>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20</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F7F81B28-2266-D6F1-4B6C-8C51F4CB4B14}"/>
              </a:ext>
            </a:extLst>
          </p:cNvPr>
          <p:cNvCxnSpPr>
            <a:cxnSpLocks/>
          </p:cNvCxnSpPr>
          <p:nvPr/>
        </p:nvCxnSpPr>
        <p:spPr>
          <a:xfrm>
            <a:off x="871459" y="3098308"/>
            <a:ext cx="6083523" cy="33782"/>
          </a:xfrm>
          <a:prstGeom prst="line">
            <a:avLst/>
          </a:prstGeom>
          <a:ln w="38100"/>
        </p:spPr>
        <p:style>
          <a:lnRef idx="1">
            <a:schemeClr val="dk1"/>
          </a:lnRef>
          <a:fillRef idx="0">
            <a:schemeClr val="dk1"/>
          </a:fillRef>
          <a:effectRef idx="0">
            <a:schemeClr val="dk1"/>
          </a:effectRef>
          <a:fontRef idx="minor">
            <a:schemeClr val="tx1"/>
          </a:fontRef>
        </p:style>
      </p:cxnSp>
      <p:sp>
        <p:nvSpPr>
          <p:cNvPr id="10" name="Right Bracket 9">
            <a:extLst>
              <a:ext uri="{FF2B5EF4-FFF2-40B4-BE49-F238E27FC236}">
                <a16:creationId xmlns:a16="http://schemas.microsoft.com/office/drawing/2014/main" id="{98E2B2F0-498D-7CAD-BC1F-1446C09E4499}"/>
              </a:ext>
            </a:extLst>
          </p:cNvPr>
          <p:cNvSpPr/>
          <p:nvPr/>
        </p:nvSpPr>
        <p:spPr>
          <a:xfrm rot="5400000">
            <a:off x="2377922" y="2300629"/>
            <a:ext cx="166428" cy="2726109"/>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8248FBD-428E-C44B-0CB0-AA824B743E79}"/>
              </a:ext>
            </a:extLst>
          </p:cNvPr>
          <p:cNvSpPr txBox="1"/>
          <p:nvPr/>
        </p:nvSpPr>
        <p:spPr>
          <a:xfrm>
            <a:off x="598500" y="3119904"/>
            <a:ext cx="83066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1.7.2027</a:t>
            </a:r>
          </a:p>
        </p:txBody>
      </p:sp>
      <p:sp>
        <p:nvSpPr>
          <p:cNvPr id="13" name="TextBox 12">
            <a:extLst>
              <a:ext uri="{FF2B5EF4-FFF2-40B4-BE49-F238E27FC236}">
                <a16:creationId xmlns:a16="http://schemas.microsoft.com/office/drawing/2014/main" id="{45937B2A-11AA-A64D-5CF4-BB8A814CDA21}"/>
              </a:ext>
            </a:extLst>
          </p:cNvPr>
          <p:cNvSpPr txBox="1"/>
          <p:nvPr/>
        </p:nvSpPr>
        <p:spPr>
          <a:xfrm>
            <a:off x="3433496" y="3150751"/>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1.7.2030</a:t>
            </a:r>
          </a:p>
        </p:txBody>
      </p:sp>
      <p:sp>
        <p:nvSpPr>
          <p:cNvPr id="14" name="Text 12">
            <a:extLst>
              <a:ext uri="{FF2B5EF4-FFF2-40B4-BE49-F238E27FC236}">
                <a16:creationId xmlns:a16="http://schemas.microsoft.com/office/drawing/2014/main" id="{066D66D3-46FA-D6C5-E651-89417EDC44B4}"/>
              </a:ext>
            </a:extLst>
          </p:cNvPr>
          <p:cNvSpPr/>
          <p:nvPr/>
        </p:nvSpPr>
        <p:spPr>
          <a:xfrm>
            <a:off x="979064" y="3813387"/>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(1.7.2027 – 30.6.2030)</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 </a:t>
            </a:r>
            <a:r>
              <a:rPr lang="en-US" sz="1200" dirty="0">
                <a:solidFill>
                  <a:srgbClr val="10C644"/>
                </a:solidFill>
                <a:latin typeface="Times New Roman" panose="02020603050405020304" pitchFamily="18" charset="0"/>
                <a:ea typeface="Noto Sans Bold" pitchFamily="34" charset="-122"/>
                <a:cs typeface="Times New Roman" panose="02020603050405020304" pitchFamily="18" charset="0"/>
              </a:rPr>
              <a:t>20</a:t>
            </a: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 CPD pts</a:t>
            </a:r>
            <a:endParaRPr lang="en-US" sz="12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654F074-A5A0-29C2-ACF0-1EF0D636BFD4}"/>
              </a:ext>
            </a:extLst>
          </p:cNvPr>
          <p:cNvSpPr txBox="1"/>
          <p:nvPr/>
        </p:nvSpPr>
        <p:spPr>
          <a:xfrm>
            <a:off x="6209961" y="315364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1.7.2033</a:t>
            </a:r>
          </a:p>
        </p:txBody>
      </p:sp>
      <p:sp>
        <p:nvSpPr>
          <p:cNvPr id="18" name="Text 12">
            <a:extLst>
              <a:ext uri="{FF2B5EF4-FFF2-40B4-BE49-F238E27FC236}">
                <a16:creationId xmlns:a16="http://schemas.microsoft.com/office/drawing/2014/main" id="{F6DC1D6E-F28F-953D-D2C5-812E6A251A99}"/>
              </a:ext>
            </a:extLst>
          </p:cNvPr>
          <p:cNvSpPr/>
          <p:nvPr/>
        </p:nvSpPr>
        <p:spPr>
          <a:xfrm>
            <a:off x="3824191" y="4175222"/>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(1.7.2030 – 30.6.2033)</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pic>
        <p:nvPicPr>
          <p:cNvPr id="25" name="Image 1" descr="preencoded.png">
            <a:extLst>
              <a:ext uri="{FF2B5EF4-FFF2-40B4-BE49-F238E27FC236}">
                <a16:creationId xmlns:a16="http://schemas.microsoft.com/office/drawing/2014/main" id="{B5708BAC-C5F5-9287-264A-3151BFDA7D30}"/>
              </a:ext>
            </a:extLst>
          </p:cNvPr>
          <p:cNvPicPr>
            <a:picLocks noChangeAspect="1"/>
          </p:cNvPicPr>
          <p:nvPr/>
        </p:nvPicPr>
        <p:blipFill>
          <a:blip r:embed="rId2"/>
          <a:stretch>
            <a:fillRect/>
          </a:stretch>
        </p:blipFill>
        <p:spPr>
          <a:xfrm>
            <a:off x="6269265" y="2820724"/>
            <a:ext cx="258793" cy="258793"/>
          </a:xfrm>
          <a:prstGeom prst="rect">
            <a:avLst/>
          </a:prstGeom>
        </p:spPr>
      </p:pic>
      <p:pic>
        <p:nvPicPr>
          <p:cNvPr id="3" name="Image 1" descr="preencoded.png">
            <a:extLst>
              <a:ext uri="{FF2B5EF4-FFF2-40B4-BE49-F238E27FC236}">
                <a16:creationId xmlns:a16="http://schemas.microsoft.com/office/drawing/2014/main" id="{4ED392A9-3A02-BF2F-559D-9D241DBB227C}"/>
              </a:ext>
            </a:extLst>
          </p:cNvPr>
          <p:cNvPicPr>
            <a:picLocks noChangeAspect="1"/>
          </p:cNvPicPr>
          <p:nvPr/>
        </p:nvPicPr>
        <p:blipFill>
          <a:blip r:embed="rId3"/>
          <a:stretch>
            <a:fillRect/>
          </a:stretch>
        </p:blipFill>
        <p:spPr>
          <a:xfrm>
            <a:off x="1668138" y="2391201"/>
            <a:ext cx="399026" cy="638442"/>
          </a:xfrm>
          <a:prstGeom prst="rect">
            <a:avLst/>
          </a:prstGeom>
        </p:spPr>
      </p:pic>
      <p:pic>
        <p:nvPicPr>
          <p:cNvPr id="7" name="Image 2" descr="preencoded.png">
            <a:extLst>
              <a:ext uri="{FF2B5EF4-FFF2-40B4-BE49-F238E27FC236}">
                <a16:creationId xmlns:a16="http://schemas.microsoft.com/office/drawing/2014/main" id="{70D4881B-0398-CC84-BD3D-DA02B6DC6B87}"/>
              </a:ext>
            </a:extLst>
          </p:cNvPr>
          <p:cNvPicPr>
            <a:picLocks noChangeAspect="1"/>
          </p:cNvPicPr>
          <p:nvPr/>
        </p:nvPicPr>
        <p:blipFill>
          <a:blip r:embed="rId4"/>
          <a:stretch>
            <a:fillRect/>
          </a:stretch>
        </p:blipFill>
        <p:spPr>
          <a:xfrm>
            <a:off x="1999955" y="2477644"/>
            <a:ext cx="260618" cy="260618"/>
          </a:xfrm>
          <a:prstGeom prst="rect">
            <a:avLst/>
          </a:prstGeom>
        </p:spPr>
      </p:pic>
      <p:cxnSp>
        <p:nvCxnSpPr>
          <p:cNvPr id="19" name="Straight Connector 18">
            <a:extLst>
              <a:ext uri="{FF2B5EF4-FFF2-40B4-BE49-F238E27FC236}">
                <a16:creationId xmlns:a16="http://schemas.microsoft.com/office/drawing/2014/main" id="{DCCA0212-C09D-75DB-4EDF-D67EB0BC9E3B}"/>
              </a:ext>
            </a:extLst>
          </p:cNvPr>
          <p:cNvCxnSpPr>
            <a:cxnSpLocks/>
          </p:cNvCxnSpPr>
          <p:nvPr/>
        </p:nvCxnSpPr>
        <p:spPr>
          <a:xfrm>
            <a:off x="1992219" y="3566898"/>
            <a:ext cx="0" cy="180000"/>
          </a:xfrm>
          <a:prstGeom prst="line">
            <a:avLst/>
          </a:prstGeom>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1AA1E6E6-476E-B3B5-60C2-3D474465BFD6}"/>
              </a:ext>
            </a:extLst>
          </p:cNvPr>
          <p:cNvSpPr txBox="1"/>
          <p:nvPr/>
        </p:nvSpPr>
        <p:spPr>
          <a:xfrm>
            <a:off x="1584624" y="3120188"/>
            <a:ext cx="83066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1.1.2028</a:t>
            </a:r>
          </a:p>
        </p:txBody>
      </p:sp>
      <p:sp>
        <p:nvSpPr>
          <p:cNvPr id="27" name="Title 1">
            <a:extLst>
              <a:ext uri="{FF2B5EF4-FFF2-40B4-BE49-F238E27FC236}">
                <a16:creationId xmlns:a16="http://schemas.microsoft.com/office/drawing/2014/main" id="{84057956-7FA6-5D2D-4EA4-ED2161CAC293}"/>
              </a:ext>
            </a:extLst>
          </p:cNvPr>
          <p:cNvSpPr txBox="1">
            <a:spLocks/>
          </p:cNvSpPr>
          <p:nvPr/>
        </p:nvSpPr>
        <p:spPr>
          <a:xfrm>
            <a:off x="718203" y="755028"/>
            <a:ext cx="8596668" cy="62790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latin typeface="Times New Roman" panose="02020603050405020304" pitchFamily="18" charset="0"/>
                <a:cs typeface="Times New Roman" panose="02020603050405020304" pitchFamily="18" charset="0"/>
              </a:rPr>
              <a:t>Group 5A&amp;5B</a:t>
            </a:r>
          </a:p>
        </p:txBody>
      </p:sp>
      <p:pic>
        <p:nvPicPr>
          <p:cNvPr id="11" name="Image 1" descr="preencoded.png">
            <a:extLst>
              <a:ext uri="{FF2B5EF4-FFF2-40B4-BE49-F238E27FC236}">
                <a16:creationId xmlns:a16="http://schemas.microsoft.com/office/drawing/2014/main" id="{1E0F8D7A-EAA0-507C-51F2-4780DAEA366E}"/>
              </a:ext>
            </a:extLst>
          </p:cNvPr>
          <p:cNvPicPr>
            <a:picLocks noChangeAspect="1"/>
          </p:cNvPicPr>
          <p:nvPr/>
        </p:nvPicPr>
        <p:blipFill>
          <a:blip r:embed="rId2"/>
          <a:stretch>
            <a:fillRect/>
          </a:stretch>
        </p:blipFill>
        <p:spPr>
          <a:xfrm>
            <a:off x="637115" y="5450610"/>
            <a:ext cx="258793" cy="258793"/>
          </a:xfrm>
          <a:prstGeom prst="rect">
            <a:avLst/>
          </a:prstGeom>
        </p:spPr>
      </p:pic>
      <p:sp>
        <p:nvSpPr>
          <p:cNvPr id="15" name="TextBox 29">
            <a:extLst>
              <a:ext uri="{FF2B5EF4-FFF2-40B4-BE49-F238E27FC236}">
                <a16:creationId xmlns:a16="http://schemas.microsoft.com/office/drawing/2014/main" id="{33E96DF9-F011-4580-E6A7-9BDC287761B1}"/>
              </a:ext>
            </a:extLst>
          </p:cNvPr>
          <p:cNvSpPr txBox="1"/>
          <p:nvPr/>
        </p:nvSpPr>
        <p:spPr>
          <a:xfrm>
            <a:off x="871459" y="5458408"/>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21" name="TextBox 33">
            <a:extLst>
              <a:ext uri="{FF2B5EF4-FFF2-40B4-BE49-F238E27FC236}">
                <a16:creationId xmlns:a16="http://schemas.microsoft.com/office/drawing/2014/main" id="{8751EE82-B5C1-68ED-2CEC-CE16F40EE8BB}"/>
              </a:ext>
            </a:extLst>
          </p:cNvPr>
          <p:cNvSpPr txBox="1"/>
          <p:nvPr/>
        </p:nvSpPr>
        <p:spPr>
          <a:xfrm>
            <a:off x="871459" y="6061001"/>
            <a:ext cx="4868107"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Date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 between 1 January to 30 June 2028</a:t>
            </a:r>
          </a:p>
        </p:txBody>
      </p:sp>
      <p:pic>
        <p:nvPicPr>
          <p:cNvPr id="22" name="Image 1" descr="preencoded.png">
            <a:extLst>
              <a:ext uri="{FF2B5EF4-FFF2-40B4-BE49-F238E27FC236}">
                <a16:creationId xmlns:a16="http://schemas.microsoft.com/office/drawing/2014/main" id="{91701F78-4D6C-B4E8-5DF7-CE5A26F593C9}"/>
              </a:ext>
            </a:extLst>
          </p:cNvPr>
          <p:cNvPicPr>
            <a:picLocks noChangeAspect="1"/>
          </p:cNvPicPr>
          <p:nvPr/>
        </p:nvPicPr>
        <p:blipFill>
          <a:blip r:embed="rId3"/>
          <a:stretch>
            <a:fillRect/>
          </a:stretch>
        </p:blipFill>
        <p:spPr>
          <a:xfrm>
            <a:off x="620318" y="5042206"/>
            <a:ext cx="251141" cy="401826"/>
          </a:xfrm>
          <a:prstGeom prst="rect">
            <a:avLst/>
          </a:prstGeom>
        </p:spPr>
      </p:pic>
      <p:sp>
        <p:nvSpPr>
          <p:cNvPr id="23" name="TextBox 4">
            <a:extLst>
              <a:ext uri="{FF2B5EF4-FFF2-40B4-BE49-F238E27FC236}">
                <a16:creationId xmlns:a16="http://schemas.microsoft.com/office/drawing/2014/main" id="{D5D06E2F-ABA4-3219-4692-5C2D7BA8367A}"/>
              </a:ext>
            </a:extLst>
          </p:cNvPr>
          <p:cNvSpPr txBox="1"/>
          <p:nvPr/>
        </p:nvSpPr>
        <p:spPr>
          <a:xfrm>
            <a:off x="871459" y="517361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28" name="Image 6" descr="preencoded.png">
            <a:extLst>
              <a:ext uri="{FF2B5EF4-FFF2-40B4-BE49-F238E27FC236}">
                <a16:creationId xmlns:a16="http://schemas.microsoft.com/office/drawing/2014/main" id="{05CDBD7E-BE96-12E8-5966-0D1C83932075}"/>
              </a:ext>
            </a:extLst>
          </p:cNvPr>
          <p:cNvPicPr>
            <a:picLocks noChangeAspect="1"/>
          </p:cNvPicPr>
          <p:nvPr/>
        </p:nvPicPr>
        <p:blipFill>
          <a:blip r:embed="rId5">
            <a:duotone>
              <a:schemeClr val="accent4">
                <a:shade val="45000"/>
                <a:satMod val="135000"/>
              </a:schemeClr>
              <a:prstClr val="white"/>
            </a:duotone>
          </a:blip>
          <a:stretch>
            <a:fillRect/>
          </a:stretch>
        </p:blipFill>
        <p:spPr>
          <a:xfrm>
            <a:off x="675883" y="5722560"/>
            <a:ext cx="223231" cy="297642"/>
          </a:xfrm>
          <a:prstGeom prst="rect">
            <a:avLst/>
          </a:prstGeom>
        </p:spPr>
      </p:pic>
      <p:sp>
        <p:nvSpPr>
          <p:cNvPr id="29" name="TextBox 19">
            <a:extLst>
              <a:ext uri="{FF2B5EF4-FFF2-40B4-BE49-F238E27FC236}">
                <a16:creationId xmlns:a16="http://schemas.microsoft.com/office/drawing/2014/main" id="{6A87623D-4104-C77A-3435-58486BC70D26}"/>
              </a:ext>
            </a:extLst>
          </p:cNvPr>
          <p:cNvSpPr txBox="1"/>
          <p:nvPr/>
        </p:nvSpPr>
        <p:spPr>
          <a:xfrm>
            <a:off x="871459" y="5751001"/>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30" name="TextBox 33">
            <a:extLst>
              <a:ext uri="{FF2B5EF4-FFF2-40B4-BE49-F238E27FC236}">
                <a16:creationId xmlns:a16="http://schemas.microsoft.com/office/drawing/2014/main" id="{543F3FB6-F5B4-4970-1389-50C716E493E2}"/>
              </a:ext>
            </a:extLst>
          </p:cNvPr>
          <p:cNvSpPr txBox="1"/>
          <p:nvPr/>
        </p:nvSpPr>
        <p:spPr>
          <a:xfrm>
            <a:off x="871459" y="6358977"/>
            <a:ext cx="32315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31" name="Image 2" descr="preencoded.png">
            <a:extLst>
              <a:ext uri="{FF2B5EF4-FFF2-40B4-BE49-F238E27FC236}">
                <a16:creationId xmlns:a16="http://schemas.microsoft.com/office/drawing/2014/main" id="{D8A97CD2-CD45-81AB-540A-9DBE63D6EDFD}"/>
              </a:ext>
            </a:extLst>
          </p:cNvPr>
          <p:cNvPicPr>
            <a:picLocks noChangeAspect="1"/>
          </p:cNvPicPr>
          <p:nvPr/>
        </p:nvPicPr>
        <p:blipFill>
          <a:blip r:embed="rId6"/>
          <a:stretch>
            <a:fillRect/>
          </a:stretch>
        </p:blipFill>
        <p:spPr>
          <a:xfrm>
            <a:off x="659039" y="6380186"/>
            <a:ext cx="216000" cy="231194"/>
          </a:xfrm>
          <a:prstGeom prst="rect">
            <a:avLst/>
          </a:prstGeom>
        </p:spPr>
      </p:pic>
      <p:pic>
        <p:nvPicPr>
          <p:cNvPr id="32" name="Image 2" descr="preencoded.png">
            <a:extLst>
              <a:ext uri="{FF2B5EF4-FFF2-40B4-BE49-F238E27FC236}">
                <a16:creationId xmlns:a16="http://schemas.microsoft.com/office/drawing/2014/main" id="{02A2B350-E3FF-81E6-7E75-7899826CA75C}"/>
              </a:ext>
            </a:extLst>
          </p:cNvPr>
          <p:cNvPicPr>
            <a:picLocks noChangeAspect="1"/>
          </p:cNvPicPr>
          <p:nvPr/>
        </p:nvPicPr>
        <p:blipFill>
          <a:blip r:embed="rId4"/>
          <a:stretch>
            <a:fillRect/>
          </a:stretch>
        </p:blipFill>
        <p:spPr>
          <a:xfrm>
            <a:off x="620318" y="6077382"/>
            <a:ext cx="260618" cy="260618"/>
          </a:xfrm>
          <a:prstGeom prst="rect">
            <a:avLst/>
          </a:prstGeom>
        </p:spPr>
      </p:pic>
      <p:pic>
        <p:nvPicPr>
          <p:cNvPr id="33" name="Image 1" descr="preencoded.png">
            <a:extLst>
              <a:ext uri="{FF2B5EF4-FFF2-40B4-BE49-F238E27FC236}">
                <a16:creationId xmlns:a16="http://schemas.microsoft.com/office/drawing/2014/main" id="{9CB87D05-BCF0-5B1E-247B-075A905A189C}"/>
              </a:ext>
            </a:extLst>
          </p:cNvPr>
          <p:cNvPicPr>
            <a:picLocks noChangeAspect="1"/>
          </p:cNvPicPr>
          <p:nvPr/>
        </p:nvPicPr>
        <p:blipFill>
          <a:blip r:embed="rId3"/>
          <a:stretch>
            <a:fillRect/>
          </a:stretch>
        </p:blipFill>
        <p:spPr>
          <a:xfrm>
            <a:off x="817685" y="2395662"/>
            <a:ext cx="399026" cy="638442"/>
          </a:xfrm>
          <a:prstGeom prst="rect">
            <a:avLst/>
          </a:prstGeom>
        </p:spPr>
      </p:pic>
      <p:pic>
        <p:nvPicPr>
          <p:cNvPr id="36" name="Image 1" descr="preencoded.png">
            <a:extLst>
              <a:ext uri="{FF2B5EF4-FFF2-40B4-BE49-F238E27FC236}">
                <a16:creationId xmlns:a16="http://schemas.microsoft.com/office/drawing/2014/main" id="{692B4681-5300-7C72-FB8C-B8ACC14A7080}"/>
              </a:ext>
            </a:extLst>
          </p:cNvPr>
          <p:cNvPicPr>
            <a:picLocks noChangeAspect="1"/>
          </p:cNvPicPr>
          <p:nvPr/>
        </p:nvPicPr>
        <p:blipFill>
          <a:blip r:embed="rId2"/>
          <a:stretch>
            <a:fillRect/>
          </a:stretch>
        </p:blipFill>
        <p:spPr>
          <a:xfrm>
            <a:off x="3514907" y="2813169"/>
            <a:ext cx="258793" cy="258793"/>
          </a:xfrm>
          <a:prstGeom prst="rect">
            <a:avLst/>
          </a:prstGeom>
        </p:spPr>
      </p:pic>
      <p:pic>
        <p:nvPicPr>
          <p:cNvPr id="37" name="Image 6" descr="preencoded.png">
            <a:extLst>
              <a:ext uri="{FF2B5EF4-FFF2-40B4-BE49-F238E27FC236}">
                <a16:creationId xmlns:a16="http://schemas.microsoft.com/office/drawing/2014/main" id="{D9609564-239C-11FE-B78E-C8482F98C6D1}"/>
              </a:ext>
            </a:extLst>
          </p:cNvPr>
          <p:cNvPicPr>
            <a:picLocks noChangeAspect="1"/>
          </p:cNvPicPr>
          <p:nvPr/>
        </p:nvPicPr>
        <p:blipFill>
          <a:blip r:embed="rId5">
            <a:duotone>
              <a:schemeClr val="accent4">
                <a:shade val="45000"/>
                <a:satMod val="135000"/>
              </a:schemeClr>
              <a:prstClr val="white"/>
            </a:duotone>
          </a:blip>
          <a:stretch>
            <a:fillRect/>
          </a:stretch>
        </p:blipFill>
        <p:spPr>
          <a:xfrm>
            <a:off x="3550469" y="2460199"/>
            <a:ext cx="223231" cy="297642"/>
          </a:xfrm>
          <a:prstGeom prst="rect">
            <a:avLst/>
          </a:prstGeom>
        </p:spPr>
      </p:pic>
      <p:pic>
        <p:nvPicPr>
          <p:cNvPr id="38" name="Image 2" descr="preencoded.png">
            <a:extLst>
              <a:ext uri="{FF2B5EF4-FFF2-40B4-BE49-F238E27FC236}">
                <a16:creationId xmlns:a16="http://schemas.microsoft.com/office/drawing/2014/main" id="{78B7806E-C4A6-669F-D917-90483E6E88C8}"/>
              </a:ext>
            </a:extLst>
          </p:cNvPr>
          <p:cNvPicPr>
            <a:picLocks noChangeAspect="1"/>
          </p:cNvPicPr>
          <p:nvPr/>
        </p:nvPicPr>
        <p:blipFill>
          <a:blip r:embed="rId6"/>
          <a:stretch>
            <a:fillRect/>
          </a:stretch>
        </p:blipFill>
        <p:spPr>
          <a:xfrm>
            <a:off x="3838839" y="2784630"/>
            <a:ext cx="258793" cy="276997"/>
          </a:xfrm>
          <a:prstGeom prst="rect">
            <a:avLst/>
          </a:prstGeom>
        </p:spPr>
      </p:pic>
      <p:sp>
        <p:nvSpPr>
          <p:cNvPr id="39" name="TextBox 2">
            <a:extLst>
              <a:ext uri="{FF2B5EF4-FFF2-40B4-BE49-F238E27FC236}">
                <a16:creationId xmlns:a16="http://schemas.microsoft.com/office/drawing/2014/main" id="{43437559-D3F3-99E7-F2EB-A99A17078A30}"/>
              </a:ext>
            </a:extLst>
          </p:cNvPr>
          <p:cNvSpPr txBox="1"/>
          <p:nvPr/>
        </p:nvSpPr>
        <p:spPr>
          <a:xfrm>
            <a:off x="637115" y="1335795"/>
            <a:ext cx="8338479" cy="646331"/>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a:t>
            </a:r>
            <a:r>
              <a:rPr lang="en-US" i="0" dirty="0">
                <a:solidFill>
                  <a:srgbClr val="262626"/>
                </a:solidFill>
                <a:effectLst/>
                <a:latin typeface="Times New Roman" panose="02020603050405020304" pitchFamily="18" charset="0"/>
                <a:cs typeface="Times New Roman" panose="02020603050405020304" pitchFamily="18" charset="0"/>
              </a:rPr>
              <a:t> between 1.7.2027 – 30.6.2028</a:t>
            </a:r>
            <a:endParaRPr lang="en-US" dirty="0">
              <a:latin typeface="Times New Roman" panose="02020603050405020304" pitchFamily="18" charset="0"/>
              <a:cs typeface="Times New Roman" panose="02020603050405020304" pitchFamily="18" charset="0"/>
            </a:endParaRPr>
          </a:p>
        </p:txBody>
      </p:sp>
      <p:sp>
        <p:nvSpPr>
          <p:cNvPr id="40" name="Right Bracket 9">
            <a:extLst>
              <a:ext uri="{FF2B5EF4-FFF2-40B4-BE49-F238E27FC236}">
                <a16:creationId xmlns:a16="http://schemas.microsoft.com/office/drawing/2014/main" id="{B0A0610E-289A-318B-CD48-49E25F14ECA5}"/>
              </a:ext>
            </a:extLst>
          </p:cNvPr>
          <p:cNvSpPr/>
          <p:nvPr/>
        </p:nvSpPr>
        <p:spPr>
          <a:xfrm rot="5400000">
            <a:off x="5124188" y="2621545"/>
            <a:ext cx="166428" cy="2726109"/>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1" name="Image 6" descr="preencoded.png">
            <a:extLst>
              <a:ext uri="{FF2B5EF4-FFF2-40B4-BE49-F238E27FC236}">
                <a16:creationId xmlns:a16="http://schemas.microsoft.com/office/drawing/2014/main" id="{A5F8A9BE-3797-9E88-3190-65609100DF40}"/>
              </a:ext>
            </a:extLst>
          </p:cNvPr>
          <p:cNvPicPr>
            <a:picLocks noChangeAspect="1"/>
          </p:cNvPicPr>
          <p:nvPr/>
        </p:nvPicPr>
        <p:blipFill>
          <a:blip r:embed="rId5">
            <a:duotone>
              <a:schemeClr val="accent4">
                <a:shade val="45000"/>
                <a:satMod val="135000"/>
              </a:schemeClr>
              <a:prstClr val="white"/>
            </a:duotone>
          </a:blip>
          <a:stretch>
            <a:fillRect/>
          </a:stretch>
        </p:blipFill>
        <p:spPr>
          <a:xfrm>
            <a:off x="6271746" y="2475038"/>
            <a:ext cx="223231" cy="297642"/>
          </a:xfrm>
          <a:prstGeom prst="rect">
            <a:avLst/>
          </a:prstGeom>
        </p:spPr>
      </p:pic>
      <p:pic>
        <p:nvPicPr>
          <p:cNvPr id="42" name="Image 2" descr="preencoded.png">
            <a:extLst>
              <a:ext uri="{FF2B5EF4-FFF2-40B4-BE49-F238E27FC236}">
                <a16:creationId xmlns:a16="http://schemas.microsoft.com/office/drawing/2014/main" id="{7D9BD5A0-2ED3-B348-BF0F-34FBCE2ED7B0}"/>
              </a:ext>
            </a:extLst>
          </p:cNvPr>
          <p:cNvPicPr>
            <a:picLocks noChangeAspect="1"/>
          </p:cNvPicPr>
          <p:nvPr/>
        </p:nvPicPr>
        <p:blipFill>
          <a:blip r:embed="rId6"/>
          <a:stretch>
            <a:fillRect/>
          </a:stretch>
        </p:blipFill>
        <p:spPr>
          <a:xfrm>
            <a:off x="6570456" y="2779973"/>
            <a:ext cx="258793" cy="276997"/>
          </a:xfrm>
          <a:prstGeom prst="rect">
            <a:avLst/>
          </a:prstGeom>
        </p:spPr>
      </p:pic>
      <p:pic>
        <p:nvPicPr>
          <p:cNvPr id="44" name="Image 2" descr="preencoded.png">
            <a:extLst>
              <a:ext uri="{FF2B5EF4-FFF2-40B4-BE49-F238E27FC236}">
                <a16:creationId xmlns:a16="http://schemas.microsoft.com/office/drawing/2014/main" id="{1B2F386C-A227-EF34-9F56-D97B090DA758}"/>
              </a:ext>
            </a:extLst>
          </p:cNvPr>
          <p:cNvPicPr>
            <a:picLocks noChangeAspect="1"/>
          </p:cNvPicPr>
          <p:nvPr/>
        </p:nvPicPr>
        <p:blipFill>
          <a:blip r:embed="rId6"/>
          <a:stretch>
            <a:fillRect/>
          </a:stretch>
        </p:blipFill>
        <p:spPr>
          <a:xfrm>
            <a:off x="1157204" y="2465688"/>
            <a:ext cx="258793" cy="276997"/>
          </a:xfrm>
          <a:prstGeom prst="rect">
            <a:avLst/>
          </a:prstGeom>
        </p:spPr>
      </p:pic>
    </p:spTree>
    <p:extLst>
      <p:ext uri="{BB962C8B-B14F-4D97-AF65-F5344CB8AC3E}">
        <p14:creationId xmlns:p14="http://schemas.microsoft.com/office/powerpoint/2010/main" val="1341387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105582-36EB-EC13-7366-B3AF981951F7}"/>
              </a:ext>
            </a:extLst>
          </p:cNvPr>
          <p:cNvSpPr>
            <a:spLocks noGrp="1"/>
          </p:cNvSpPr>
          <p:nvPr>
            <p:ph type="sldNum" sz="quarter" idx="12"/>
          </p:nvPr>
        </p:nvSpPr>
        <p:spPr>
          <a:xfrm>
            <a:off x="10978871" y="6207691"/>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21</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
        <p:nvSpPr>
          <p:cNvPr id="27" name="Title 1">
            <a:extLst>
              <a:ext uri="{FF2B5EF4-FFF2-40B4-BE49-F238E27FC236}">
                <a16:creationId xmlns:a16="http://schemas.microsoft.com/office/drawing/2014/main" id="{84057956-7FA6-5D2D-4EA4-ED2161CAC293}"/>
              </a:ext>
            </a:extLst>
          </p:cNvPr>
          <p:cNvSpPr txBox="1">
            <a:spLocks/>
          </p:cNvSpPr>
          <p:nvPr/>
        </p:nvSpPr>
        <p:spPr>
          <a:xfrm>
            <a:off x="829734" y="762000"/>
            <a:ext cx="8596668" cy="62790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latin typeface="Times New Roman" panose="02020603050405020304" pitchFamily="18" charset="0"/>
                <a:cs typeface="Times New Roman" panose="02020603050405020304" pitchFamily="18" charset="0"/>
              </a:rPr>
              <a:t>Group 6A&amp;6B</a:t>
            </a:r>
          </a:p>
        </p:txBody>
      </p:sp>
      <p:cxnSp>
        <p:nvCxnSpPr>
          <p:cNvPr id="11" name="Straight Connector 5">
            <a:extLst>
              <a:ext uri="{FF2B5EF4-FFF2-40B4-BE49-F238E27FC236}">
                <a16:creationId xmlns:a16="http://schemas.microsoft.com/office/drawing/2014/main" id="{FFD48A44-43F6-1105-0B65-3E6BBBC38EB6}"/>
              </a:ext>
            </a:extLst>
          </p:cNvPr>
          <p:cNvCxnSpPr>
            <a:cxnSpLocks/>
          </p:cNvCxnSpPr>
          <p:nvPr/>
        </p:nvCxnSpPr>
        <p:spPr>
          <a:xfrm>
            <a:off x="871459" y="3098308"/>
            <a:ext cx="6083523" cy="33782"/>
          </a:xfrm>
          <a:prstGeom prst="line">
            <a:avLst/>
          </a:prstGeom>
          <a:ln w="38100"/>
        </p:spPr>
        <p:style>
          <a:lnRef idx="1">
            <a:schemeClr val="dk1"/>
          </a:lnRef>
          <a:fillRef idx="0">
            <a:schemeClr val="dk1"/>
          </a:fillRef>
          <a:effectRef idx="0">
            <a:schemeClr val="dk1"/>
          </a:effectRef>
          <a:fontRef idx="minor">
            <a:schemeClr val="tx1"/>
          </a:fontRef>
        </p:style>
      </p:cxnSp>
      <p:sp>
        <p:nvSpPr>
          <p:cNvPr id="15" name="Right Bracket 9">
            <a:extLst>
              <a:ext uri="{FF2B5EF4-FFF2-40B4-BE49-F238E27FC236}">
                <a16:creationId xmlns:a16="http://schemas.microsoft.com/office/drawing/2014/main" id="{C346499E-2637-4405-3759-72702879FA39}"/>
              </a:ext>
            </a:extLst>
          </p:cNvPr>
          <p:cNvSpPr/>
          <p:nvPr/>
        </p:nvSpPr>
        <p:spPr>
          <a:xfrm rot="5400000">
            <a:off x="2377922" y="2300629"/>
            <a:ext cx="166428" cy="2726109"/>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11">
            <a:extLst>
              <a:ext uri="{FF2B5EF4-FFF2-40B4-BE49-F238E27FC236}">
                <a16:creationId xmlns:a16="http://schemas.microsoft.com/office/drawing/2014/main" id="{8AC806F9-9FF1-4802-451D-EEF3BC5D389C}"/>
              </a:ext>
            </a:extLst>
          </p:cNvPr>
          <p:cNvSpPr txBox="1"/>
          <p:nvPr/>
        </p:nvSpPr>
        <p:spPr>
          <a:xfrm>
            <a:off x="598500" y="3119904"/>
            <a:ext cx="83066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1.7.2028</a:t>
            </a:r>
          </a:p>
        </p:txBody>
      </p:sp>
      <p:sp>
        <p:nvSpPr>
          <p:cNvPr id="22" name="TextBox 12">
            <a:extLst>
              <a:ext uri="{FF2B5EF4-FFF2-40B4-BE49-F238E27FC236}">
                <a16:creationId xmlns:a16="http://schemas.microsoft.com/office/drawing/2014/main" id="{4B4ECD8E-4888-3096-93BD-C8AC758C7E5F}"/>
              </a:ext>
            </a:extLst>
          </p:cNvPr>
          <p:cNvSpPr txBox="1"/>
          <p:nvPr/>
        </p:nvSpPr>
        <p:spPr>
          <a:xfrm>
            <a:off x="3433496" y="3150751"/>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1.7.2031</a:t>
            </a:r>
          </a:p>
        </p:txBody>
      </p:sp>
      <p:sp>
        <p:nvSpPr>
          <p:cNvPr id="23" name="Text 12">
            <a:extLst>
              <a:ext uri="{FF2B5EF4-FFF2-40B4-BE49-F238E27FC236}">
                <a16:creationId xmlns:a16="http://schemas.microsoft.com/office/drawing/2014/main" id="{7270689D-4AD4-416B-1FD6-FAD4783E051E}"/>
              </a:ext>
            </a:extLst>
          </p:cNvPr>
          <p:cNvSpPr/>
          <p:nvPr/>
        </p:nvSpPr>
        <p:spPr>
          <a:xfrm>
            <a:off x="979064" y="3813387"/>
            <a:ext cx="3016348"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(1.7.2028 – 30.6.2031)</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 </a:t>
            </a:r>
            <a:r>
              <a:rPr lang="en-US" sz="1200" dirty="0">
                <a:solidFill>
                  <a:srgbClr val="10C644"/>
                </a:solidFill>
                <a:latin typeface="Times New Roman" panose="02020603050405020304" pitchFamily="18" charset="0"/>
                <a:ea typeface="Noto Sans Bold" pitchFamily="34" charset="-122"/>
                <a:cs typeface="Times New Roman" panose="02020603050405020304" pitchFamily="18" charset="0"/>
              </a:rPr>
              <a:t>20</a:t>
            </a: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 CPD pts</a:t>
            </a:r>
            <a:endParaRPr lang="en-US" sz="1200" dirty="0">
              <a:latin typeface="Times New Roman" panose="02020603050405020304" pitchFamily="18" charset="0"/>
              <a:cs typeface="Times New Roman" panose="02020603050405020304" pitchFamily="18" charset="0"/>
            </a:endParaRPr>
          </a:p>
        </p:txBody>
      </p:sp>
      <p:sp>
        <p:nvSpPr>
          <p:cNvPr id="26" name="TextBox 15">
            <a:extLst>
              <a:ext uri="{FF2B5EF4-FFF2-40B4-BE49-F238E27FC236}">
                <a16:creationId xmlns:a16="http://schemas.microsoft.com/office/drawing/2014/main" id="{E0243215-DDBC-EB83-21F5-20B17B8C41DD}"/>
              </a:ext>
            </a:extLst>
          </p:cNvPr>
          <p:cNvSpPr txBox="1"/>
          <p:nvPr/>
        </p:nvSpPr>
        <p:spPr>
          <a:xfrm>
            <a:off x="6209961" y="3153646"/>
            <a:ext cx="916496"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1.7.2034</a:t>
            </a:r>
          </a:p>
        </p:txBody>
      </p:sp>
      <p:sp>
        <p:nvSpPr>
          <p:cNvPr id="28" name="Text 12">
            <a:extLst>
              <a:ext uri="{FF2B5EF4-FFF2-40B4-BE49-F238E27FC236}">
                <a16:creationId xmlns:a16="http://schemas.microsoft.com/office/drawing/2014/main" id="{4D247032-87F5-83D3-9882-20A90CFCEFC6}"/>
              </a:ext>
            </a:extLst>
          </p:cNvPr>
          <p:cNvSpPr/>
          <p:nvPr/>
        </p:nvSpPr>
        <p:spPr>
          <a:xfrm>
            <a:off x="3824191" y="4175222"/>
            <a:ext cx="2902295" cy="553998"/>
          </a:xfrm>
          <a:prstGeom prst="rect">
            <a:avLst/>
          </a:prstGeom>
          <a:noFill/>
          <a:ln/>
        </p:spPr>
        <p:txBody>
          <a:bodyPr wrap="square" lIns="0" tIns="0" rIns="0" bIns="0" rtlCol="0" anchor="t">
            <a:spAutoFit/>
          </a:bodyPr>
          <a:lstStyle/>
          <a:p>
            <a:pPr marL="0" indent="0" algn="ctr">
              <a:buNone/>
            </a:pP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PC Cycle (1.7.2031 – 30.6.2034)</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 years</a:t>
            </a:r>
            <a:b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br>
            <a:r>
              <a:rPr lang="en-US" sz="1200" dirty="0">
                <a:solidFill>
                  <a:srgbClr val="2F6B9A"/>
                </a:solidFill>
                <a:latin typeface="Times New Roman" panose="02020603050405020304" pitchFamily="18" charset="0"/>
                <a:ea typeface="Noto Sans Bold" pitchFamily="34" charset="-122"/>
                <a:cs typeface="Times New Roman" panose="02020603050405020304" pitchFamily="18" charset="0"/>
              </a:rPr>
              <a:t>30 CPD pts</a:t>
            </a:r>
            <a:endParaRPr lang="en-US" sz="1200" dirty="0">
              <a:latin typeface="Times New Roman" panose="02020603050405020304" pitchFamily="18" charset="0"/>
              <a:cs typeface="Times New Roman" panose="02020603050405020304" pitchFamily="18" charset="0"/>
            </a:endParaRPr>
          </a:p>
        </p:txBody>
      </p:sp>
      <p:pic>
        <p:nvPicPr>
          <p:cNvPr id="29" name="Image 1" descr="preencoded.png">
            <a:extLst>
              <a:ext uri="{FF2B5EF4-FFF2-40B4-BE49-F238E27FC236}">
                <a16:creationId xmlns:a16="http://schemas.microsoft.com/office/drawing/2014/main" id="{417DA289-1B33-A7B5-0A43-6943AAC12506}"/>
              </a:ext>
            </a:extLst>
          </p:cNvPr>
          <p:cNvPicPr>
            <a:picLocks noChangeAspect="1"/>
          </p:cNvPicPr>
          <p:nvPr/>
        </p:nvPicPr>
        <p:blipFill>
          <a:blip r:embed="rId2"/>
          <a:stretch>
            <a:fillRect/>
          </a:stretch>
        </p:blipFill>
        <p:spPr>
          <a:xfrm>
            <a:off x="6269265" y="2820724"/>
            <a:ext cx="258793" cy="258793"/>
          </a:xfrm>
          <a:prstGeom prst="rect">
            <a:avLst/>
          </a:prstGeom>
        </p:spPr>
      </p:pic>
      <p:pic>
        <p:nvPicPr>
          <p:cNvPr id="30" name="Image 1" descr="preencoded.png">
            <a:extLst>
              <a:ext uri="{FF2B5EF4-FFF2-40B4-BE49-F238E27FC236}">
                <a16:creationId xmlns:a16="http://schemas.microsoft.com/office/drawing/2014/main" id="{5839852B-637C-D6C0-E7B7-86B726666A25}"/>
              </a:ext>
            </a:extLst>
          </p:cNvPr>
          <p:cNvPicPr>
            <a:picLocks noChangeAspect="1"/>
          </p:cNvPicPr>
          <p:nvPr/>
        </p:nvPicPr>
        <p:blipFill>
          <a:blip r:embed="rId3"/>
          <a:stretch>
            <a:fillRect/>
          </a:stretch>
        </p:blipFill>
        <p:spPr>
          <a:xfrm>
            <a:off x="1668138" y="2391201"/>
            <a:ext cx="399026" cy="638442"/>
          </a:xfrm>
          <a:prstGeom prst="rect">
            <a:avLst/>
          </a:prstGeom>
        </p:spPr>
      </p:pic>
      <p:pic>
        <p:nvPicPr>
          <p:cNvPr id="31" name="Image 2" descr="preencoded.png">
            <a:extLst>
              <a:ext uri="{FF2B5EF4-FFF2-40B4-BE49-F238E27FC236}">
                <a16:creationId xmlns:a16="http://schemas.microsoft.com/office/drawing/2014/main" id="{950C0858-9C0D-0D76-FCAC-DF8DB6733B89}"/>
              </a:ext>
            </a:extLst>
          </p:cNvPr>
          <p:cNvPicPr>
            <a:picLocks noChangeAspect="1"/>
          </p:cNvPicPr>
          <p:nvPr/>
        </p:nvPicPr>
        <p:blipFill>
          <a:blip r:embed="rId4"/>
          <a:stretch>
            <a:fillRect/>
          </a:stretch>
        </p:blipFill>
        <p:spPr>
          <a:xfrm>
            <a:off x="1999955" y="2477644"/>
            <a:ext cx="260618" cy="260618"/>
          </a:xfrm>
          <a:prstGeom prst="rect">
            <a:avLst/>
          </a:prstGeom>
        </p:spPr>
      </p:pic>
      <p:cxnSp>
        <p:nvCxnSpPr>
          <p:cNvPr id="32" name="Straight Connector 18">
            <a:extLst>
              <a:ext uri="{FF2B5EF4-FFF2-40B4-BE49-F238E27FC236}">
                <a16:creationId xmlns:a16="http://schemas.microsoft.com/office/drawing/2014/main" id="{8F6E388B-C910-571E-930F-DF2B206B3C96}"/>
              </a:ext>
            </a:extLst>
          </p:cNvPr>
          <p:cNvCxnSpPr>
            <a:cxnSpLocks/>
          </p:cNvCxnSpPr>
          <p:nvPr/>
        </p:nvCxnSpPr>
        <p:spPr>
          <a:xfrm>
            <a:off x="1992219" y="3566898"/>
            <a:ext cx="0" cy="180000"/>
          </a:xfrm>
          <a:prstGeom prst="line">
            <a:avLst/>
          </a:prstGeom>
        </p:spPr>
        <p:style>
          <a:lnRef idx="1">
            <a:schemeClr val="dk1"/>
          </a:lnRef>
          <a:fillRef idx="0">
            <a:schemeClr val="dk1"/>
          </a:fillRef>
          <a:effectRef idx="0">
            <a:schemeClr val="dk1"/>
          </a:effectRef>
          <a:fontRef idx="minor">
            <a:schemeClr val="tx1"/>
          </a:fontRef>
        </p:style>
      </p:cxnSp>
      <p:sp>
        <p:nvSpPr>
          <p:cNvPr id="33" name="TextBox 19">
            <a:extLst>
              <a:ext uri="{FF2B5EF4-FFF2-40B4-BE49-F238E27FC236}">
                <a16:creationId xmlns:a16="http://schemas.microsoft.com/office/drawing/2014/main" id="{E1958662-BA91-A551-E662-228660CF54A3}"/>
              </a:ext>
            </a:extLst>
          </p:cNvPr>
          <p:cNvSpPr txBox="1"/>
          <p:nvPr/>
        </p:nvSpPr>
        <p:spPr>
          <a:xfrm>
            <a:off x="1584624" y="3120188"/>
            <a:ext cx="830662" cy="292388"/>
          </a:xfrm>
          <a:prstGeom prst="rect">
            <a:avLst/>
          </a:prstGeom>
          <a:noFill/>
        </p:spPr>
        <p:txBody>
          <a:bodyPr wrap="square" rtlCol="0">
            <a:spAutoFit/>
          </a:bodyPr>
          <a:lstStyle/>
          <a:p>
            <a:r>
              <a:rPr lang="en-US" sz="1300" dirty="0">
                <a:latin typeface="Times New Roman" panose="02020603050405020304" pitchFamily="18" charset="0"/>
                <a:cs typeface="Times New Roman" panose="02020603050405020304" pitchFamily="18" charset="0"/>
              </a:rPr>
              <a:t>1.1.2029</a:t>
            </a:r>
          </a:p>
        </p:txBody>
      </p:sp>
      <p:pic>
        <p:nvPicPr>
          <p:cNvPr id="34" name="Image 1" descr="preencoded.png">
            <a:extLst>
              <a:ext uri="{FF2B5EF4-FFF2-40B4-BE49-F238E27FC236}">
                <a16:creationId xmlns:a16="http://schemas.microsoft.com/office/drawing/2014/main" id="{CF72F4D6-A97C-6D2E-57D9-61D1E8142835}"/>
              </a:ext>
            </a:extLst>
          </p:cNvPr>
          <p:cNvPicPr>
            <a:picLocks noChangeAspect="1"/>
          </p:cNvPicPr>
          <p:nvPr/>
        </p:nvPicPr>
        <p:blipFill>
          <a:blip r:embed="rId2"/>
          <a:stretch>
            <a:fillRect/>
          </a:stretch>
        </p:blipFill>
        <p:spPr>
          <a:xfrm>
            <a:off x="637115" y="5450610"/>
            <a:ext cx="258793" cy="258793"/>
          </a:xfrm>
          <a:prstGeom prst="rect">
            <a:avLst/>
          </a:prstGeom>
        </p:spPr>
      </p:pic>
      <p:sp>
        <p:nvSpPr>
          <p:cNvPr id="35" name="TextBox 29">
            <a:extLst>
              <a:ext uri="{FF2B5EF4-FFF2-40B4-BE49-F238E27FC236}">
                <a16:creationId xmlns:a16="http://schemas.microsoft.com/office/drawing/2014/main" id="{0A404663-AFC8-03A8-3112-0B88A7C13A08}"/>
              </a:ext>
            </a:extLst>
          </p:cNvPr>
          <p:cNvSpPr txBox="1"/>
          <p:nvPr/>
        </p:nvSpPr>
        <p:spPr>
          <a:xfrm>
            <a:off x="871459" y="5458408"/>
            <a:ext cx="3478533"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PC renewal during April to June</a:t>
            </a:r>
          </a:p>
        </p:txBody>
      </p:sp>
      <p:sp>
        <p:nvSpPr>
          <p:cNvPr id="36" name="TextBox 33">
            <a:extLst>
              <a:ext uri="{FF2B5EF4-FFF2-40B4-BE49-F238E27FC236}">
                <a16:creationId xmlns:a16="http://schemas.microsoft.com/office/drawing/2014/main" id="{5AE4ACB1-E9D9-F46F-2EC9-2C55340368E8}"/>
              </a:ext>
            </a:extLst>
          </p:cNvPr>
          <p:cNvSpPr txBox="1"/>
          <p:nvPr/>
        </p:nvSpPr>
        <p:spPr>
          <a:xfrm>
            <a:off x="871459" y="6061001"/>
            <a:ext cx="4868107"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Date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 between 1 January to 30 June 2029</a:t>
            </a:r>
          </a:p>
        </p:txBody>
      </p:sp>
      <p:pic>
        <p:nvPicPr>
          <p:cNvPr id="37" name="Image 1" descr="preencoded.png">
            <a:extLst>
              <a:ext uri="{FF2B5EF4-FFF2-40B4-BE49-F238E27FC236}">
                <a16:creationId xmlns:a16="http://schemas.microsoft.com/office/drawing/2014/main" id="{CAA09817-4316-97AC-7D24-38B31975A3EC}"/>
              </a:ext>
            </a:extLst>
          </p:cNvPr>
          <p:cNvPicPr>
            <a:picLocks noChangeAspect="1"/>
          </p:cNvPicPr>
          <p:nvPr/>
        </p:nvPicPr>
        <p:blipFill>
          <a:blip r:embed="rId3"/>
          <a:stretch>
            <a:fillRect/>
          </a:stretch>
        </p:blipFill>
        <p:spPr>
          <a:xfrm>
            <a:off x="620318" y="5042206"/>
            <a:ext cx="251141" cy="401826"/>
          </a:xfrm>
          <a:prstGeom prst="rect">
            <a:avLst/>
          </a:prstGeom>
        </p:spPr>
      </p:pic>
      <p:sp>
        <p:nvSpPr>
          <p:cNvPr id="38" name="TextBox 4">
            <a:extLst>
              <a:ext uri="{FF2B5EF4-FFF2-40B4-BE49-F238E27FC236}">
                <a16:creationId xmlns:a16="http://schemas.microsoft.com/office/drawing/2014/main" id="{5B0FD8F3-FF84-33A3-A63D-590D4E4E8906}"/>
              </a:ext>
            </a:extLst>
          </p:cNvPr>
          <p:cNvSpPr txBox="1"/>
          <p:nvPr/>
        </p:nvSpPr>
        <p:spPr>
          <a:xfrm>
            <a:off x="871459" y="5173612"/>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Entry to Register</a:t>
            </a:r>
          </a:p>
        </p:txBody>
      </p:sp>
      <p:pic>
        <p:nvPicPr>
          <p:cNvPr id="39" name="Image 6" descr="preencoded.png">
            <a:extLst>
              <a:ext uri="{FF2B5EF4-FFF2-40B4-BE49-F238E27FC236}">
                <a16:creationId xmlns:a16="http://schemas.microsoft.com/office/drawing/2014/main" id="{16CB224F-DC4F-EC18-6802-3064E780C019}"/>
              </a:ext>
            </a:extLst>
          </p:cNvPr>
          <p:cNvPicPr>
            <a:picLocks noChangeAspect="1"/>
          </p:cNvPicPr>
          <p:nvPr/>
        </p:nvPicPr>
        <p:blipFill>
          <a:blip r:embed="rId5">
            <a:duotone>
              <a:schemeClr val="accent4">
                <a:shade val="45000"/>
                <a:satMod val="135000"/>
              </a:schemeClr>
              <a:prstClr val="white"/>
            </a:duotone>
          </a:blip>
          <a:stretch>
            <a:fillRect/>
          </a:stretch>
        </p:blipFill>
        <p:spPr>
          <a:xfrm>
            <a:off x="675883" y="5722560"/>
            <a:ext cx="223231" cy="297642"/>
          </a:xfrm>
          <a:prstGeom prst="rect">
            <a:avLst/>
          </a:prstGeom>
        </p:spPr>
      </p:pic>
      <p:sp>
        <p:nvSpPr>
          <p:cNvPr id="40" name="TextBox 19">
            <a:extLst>
              <a:ext uri="{FF2B5EF4-FFF2-40B4-BE49-F238E27FC236}">
                <a16:creationId xmlns:a16="http://schemas.microsoft.com/office/drawing/2014/main" id="{A18BDCB2-5327-179D-E5FA-5004A6A2ADD2}"/>
              </a:ext>
            </a:extLst>
          </p:cNvPr>
          <p:cNvSpPr txBox="1"/>
          <p:nvPr/>
        </p:nvSpPr>
        <p:spPr>
          <a:xfrm>
            <a:off x="871459" y="5751001"/>
            <a:ext cx="34348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Report CPD attainment to the Board</a:t>
            </a:r>
          </a:p>
        </p:txBody>
      </p:sp>
      <p:sp>
        <p:nvSpPr>
          <p:cNvPr id="41" name="TextBox 33">
            <a:extLst>
              <a:ext uri="{FF2B5EF4-FFF2-40B4-BE49-F238E27FC236}">
                <a16:creationId xmlns:a16="http://schemas.microsoft.com/office/drawing/2014/main" id="{A364C351-21B6-3918-AD82-AFD74A27F605}"/>
              </a:ext>
            </a:extLst>
          </p:cNvPr>
          <p:cNvSpPr txBox="1"/>
          <p:nvPr/>
        </p:nvSpPr>
        <p:spPr>
          <a:xfrm>
            <a:off x="871459" y="6358977"/>
            <a:ext cx="323155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Start of </a:t>
            </a:r>
            <a:r>
              <a:rPr lang="en-US" sz="1200" dirty="0" err="1">
                <a:latin typeface="Times New Roman" panose="02020603050405020304" pitchFamily="18" charset="0"/>
                <a:cs typeface="Times New Roman" panose="02020603050405020304" pitchFamily="18" charset="0"/>
              </a:rPr>
              <a:t>Practising</a:t>
            </a:r>
            <a:r>
              <a:rPr lang="en-US" sz="1200" dirty="0">
                <a:latin typeface="Times New Roman" panose="02020603050405020304" pitchFamily="18" charset="0"/>
                <a:cs typeface="Times New Roman" panose="02020603050405020304" pitchFamily="18" charset="0"/>
              </a:rPr>
              <a:t> Certificate</a:t>
            </a:r>
          </a:p>
        </p:txBody>
      </p:sp>
      <p:pic>
        <p:nvPicPr>
          <p:cNvPr id="42" name="Image 2" descr="preencoded.png">
            <a:extLst>
              <a:ext uri="{FF2B5EF4-FFF2-40B4-BE49-F238E27FC236}">
                <a16:creationId xmlns:a16="http://schemas.microsoft.com/office/drawing/2014/main" id="{1B0A51BB-5BAA-952F-1BA6-6761B6251D87}"/>
              </a:ext>
            </a:extLst>
          </p:cNvPr>
          <p:cNvPicPr>
            <a:picLocks noChangeAspect="1"/>
          </p:cNvPicPr>
          <p:nvPr/>
        </p:nvPicPr>
        <p:blipFill>
          <a:blip r:embed="rId6"/>
          <a:stretch>
            <a:fillRect/>
          </a:stretch>
        </p:blipFill>
        <p:spPr>
          <a:xfrm>
            <a:off x="659039" y="6380186"/>
            <a:ext cx="216000" cy="231194"/>
          </a:xfrm>
          <a:prstGeom prst="rect">
            <a:avLst/>
          </a:prstGeom>
        </p:spPr>
      </p:pic>
      <p:pic>
        <p:nvPicPr>
          <p:cNvPr id="43" name="Image 2" descr="preencoded.png">
            <a:extLst>
              <a:ext uri="{FF2B5EF4-FFF2-40B4-BE49-F238E27FC236}">
                <a16:creationId xmlns:a16="http://schemas.microsoft.com/office/drawing/2014/main" id="{6737CD7E-9DEA-9370-52D1-FA56AC2EDC7B}"/>
              </a:ext>
            </a:extLst>
          </p:cNvPr>
          <p:cNvPicPr>
            <a:picLocks noChangeAspect="1"/>
          </p:cNvPicPr>
          <p:nvPr/>
        </p:nvPicPr>
        <p:blipFill>
          <a:blip r:embed="rId4"/>
          <a:stretch>
            <a:fillRect/>
          </a:stretch>
        </p:blipFill>
        <p:spPr>
          <a:xfrm>
            <a:off x="620318" y="6077382"/>
            <a:ext cx="260618" cy="260618"/>
          </a:xfrm>
          <a:prstGeom prst="rect">
            <a:avLst/>
          </a:prstGeom>
        </p:spPr>
      </p:pic>
      <p:pic>
        <p:nvPicPr>
          <p:cNvPr id="44" name="Image 1" descr="preencoded.png">
            <a:extLst>
              <a:ext uri="{FF2B5EF4-FFF2-40B4-BE49-F238E27FC236}">
                <a16:creationId xmlns:a16="http://schemas.microsoft.com/office/drawing/2014/main" id="{2DE543E9-F49D-FE68-17C7-47C87B4A76FF}"/>
              </a:ext>
            </a:extLst>
          </p:cNvPr>
          <p:cNvPicPr>
            <a:picLocks noChangeAspect="1"/>
          </p:cNvPicPr>
          <p:nvPr/>
        </p:nvPicPr>
        <p:blipFill>
          <a:blip r:embed="rId3"/>
          <a:stretch>
            <a:fillRect/>
          </a:stretch>
        </p:blipFill>
        <p:spPr>
          <a:xfrm>
            <a:off x="817685" y="2395662"/>
            <a:ext cx="399026" cy="638442"/>
          </a:xfrm>
          <a:prstGeom prst="rect">
            <a:avLst/>
          </a:prstGeom>
        </p:spPr>
      </p:pic>
      <p:pic>
        <p:nvPicPr>
          <p:cNvPr id="45" name="Image 1" descr="preencoded.png">
            <a:extLst>
              <a:ext uri="{FF2B5EF4-FFF2-40B4-BE49-F238E27FC236}">
                <a16:creationId xmlns:a16="http://schemas.microsoft.com/office/drawing/2014/main" id="{B19D6FB7-41F2-4B00-ABD2-2472A6EF4498}"/>
              </a:ext>
            </a:extLst>
          </p:cNvPr>
          <p:cNvPicPr>
            <a:picLocks noChangeAspect="1"/>
          </p:cNvPicPr>
          <p:nvPr/>
        </p:nvPicPr>
        <p:blipFill>
          <a:blip r:embed="rId2"/>
          <a:stretch>
            <a:fillRect/>
          </a:stretch>
        </p:blipFill>
        <p:spPr>
          <a:xfrm>
            <a:off x="3514907" y="2813169"/>
            <a:ext cx="258793" cy="258793"/>
          </a:xfrm>
          <a:prstGeom prst="rect">
            <a:avLst/>
          </a:prstGeom>
        </p:spPr>
      </p:pic>
      <p:pic>
        <p:nvPicPr>
          <p:cNvPr id="46" name="Image 6" descr="preencoded.png">
            <a:extLst>
              <a:ext uri="{FF2B5EF4-FFF2-40B4-BE49-F238E27FC236}">
                <a16:creationId xmlns:a16="http://schemas.microsoft.com/office/drawing/2014/main" id="{95D0BBEE-339D-FEE4-8A0D-B3E01096E050}"/>
              </a:ext>
            </a:extLst>
          </p:cNvPr>
          <p:cNvPicPr>
            <a:picLocks noChangeAspect="1"/>
          </p:cNvPicPr>
          <p:nvPr/>
        </p:nvPicPr>
        <p:blipFill>
          <a:blip r:embed="rId5">
            <a:duotone>
              <a:schemeClr val="accent4">
                <a:shade val="45000"/>
                <a:satMod val="135000"/>
              </a:schemeClr>
              <a:prstClr val="white"/>
            </a:duotone>
          </a:blip>
          <a:stretch>
            <a:fillRect/>
          </a:stretch>
        </p:blipFill>
        <p:spPr>
          <a:xfrm>
            <a:off x="3550469" y="2460199"/>
            <a:ext cx="223231" cy="297642"/>
          </a:xfrm>
          <a:prstGeom prst="rect">
            <a:avLst/>
          </a:prstGeom>
        </p:spPr>
      </p:pic>
      <p:pic>
        <p:nvPicPr>
          <p:cNvPr id="47" name="Image 2" descr="preencoded.png">
            <a:extLst>
              <a:ext uri="{FF2B5EF4-FFF2-40B4-BE49-F238E27FC236}">
                <a16:creationId xmlns:a16="http://schemas.microsoft.com/office/drawing/2014/main" id="{46363910-7D7F-33F2-1A6D-1D6627B13B2C}"/>
              </a:ext>
            </a:extLst>
          </p:cNvPr>
          <p:cNvPicPr>
            <a:picLocks noChangeAspect="1"/>
          </p:cNvPicPr>
          <p:nvPr/>
        </p:nvPicPr>
        <p:blipFill>
          <a:blip r:embed="rId6"/>
          <a:stretch>
            <a:fillRect/>
          </a:stretch>
        </p:blipFill>
        <p:spPr>
          <a:xfrm>
            <a:off x="3838839" y="2784630"/>
            <a:ext cx="258793" cy="276997"/>
          </a:xfrm>
          <a:prstGeom prst="rect">
            <a:avLst/>
          </a:prstGeom>
        </p:spPr>
      </p:pic>
      <p:sp>
        <p:nvSpPr>
          <p:cNvPr id="48" name="TextBox 2">
            <a:extLst>
              <a:ext uri="{FF2B5EF4-FFF2-40B4-BE49-F238E27FC236}">
                <a16:creationId xmlns:a16="http://schemas.microsoft.com/office/drawing/2014/main" id="{6ED74928-AE0A-5AAC-F56A-7122B326125F}"/>
              </a:ext>
            </a:extLst>
          </p:cNvPr>
          <p:cNvSpPr txBox="1"/>
          <p:nvPr/>
        </p:nvSpPr>
        <p:spPr>
          <a:xfrm>
            <a:off x="637115" y="1335795"/>
            <a:ext cx="8338479" cy="646331"/>
          </a:xfrm>
          <a:prstGeom prst="rect">
            <a:avLst/>
          </a:prstGeom>
          <a:noFill/>
        </p:spPr>
        <p:txBody>
          <a:bodyPr wrap="square">
            <a:spAutoFit/>
          </a:bodyPr>
          <a:lstStyle/>
          <a:p>
            <a:r>
              <a:rPr lang="en-US" b="1" i="0" dirty="0">
                <a:solidFill>
                  <a:srgbClr val="262626"/>
                </a:solidFill>
                <a:effectLst/>
                <a:latin typeface="Times New Roman" panose="02020603050405020304" pitchFamily="18" charset="0"/>
                <a:cs typeface="Times New Roman" panose="02020603050405020304" pitchFamily="18" charset="0"/>
              </a:rPr>
              <a:t>👥 Who are you?</a:t>
            </a:r>
            <a:r>
              <a:rPr lang="en-US" b="0" i="0" dirty="0">
                <a:solidFill>
                  <a:srgbClr val="262626"/>
                </a:solidFill>
                <a:effectLst/>
                <a:latin typeface="Times New Roman" panose="02020603050405020304" pitchFamily="18" charset="0"/>
                <a:cs typeface="Times New Roman" panose="02020603050405020304" pitchFamily="18" charset="0"/>
              </a:rPr>
              <a:t> </a:t>
            </a:r>
          </a:p>
          <a:p>
            <a:r>
              <a:rPr lang="en-US" b="0" i="0" dirty="0">
                <a:solidFill>
                  <a:srgbClr val="262626"/>
                </a:solidFill>
                <a:effectLst/>
                <a:latin typeface="Times New Roman" panose="02020603050405020304" pitchFamily="18" charset="0"/>
                <a:cs typeface="Times New Roman" panose="02020603050405020304" pitchFamily="18" charset="0"/>
              </a:rPr>
              <a:t>• </a:t>
            </a:r>
            <a:r>
              <a:rPr lang="en-US" b="1" i="0" dirty="0">
                <a:solidFill>
                  <a:srgbClr val="262626"/>
                </a:solidFill>
                <a:effectLst/>
                <a:latin typeface="Times New Roman" panose="02020603050405020304" pitchFamily="18" charset="0"/>
                <a:cs typeface="Times New Roman" panose="02020603050405020304" pitchFamily="18" charset="0"/>
              </a:rPr>
              <a:t>Registration:</a:t>
            </a:r>
            <a:r>
              <a:rPr lang="en-US" i="0" dirty="0">
                <a:solidFill>
                  <a:srgbClr val="262626"/>
                </a:solidFill>
                <a:effectLst/>
                <a:latin typeface="Times New Roman" panose="02020603050405020304" pitchFamily="18" charset="0"/>
                <a:cs typeface="Times New Roman" panose="02020603050405020304" pitchFamily="18" charset="0"/>
              </a:rPr>
              <a:t> between 1.7.2028 – 30.6.202</a:t>
            </a:r>
            <a:r>
              <a:rPr lang="en-US" dirty="0">
                <a:solidFill>
                  <a:srgbClr val="262626"/>
                </a:solidFill>
                <a:latin typeface="Times New Roman" panose="02020603050405020304" pitchFamily="18" charset="0"/>
                <a:cs typeface="Times New Roman" panose="02020603050405020304" pitchFamily="18" charset="0"/>
              </a:rPr>
              <a:t>9</a:t>
            </a:r>
            <a:endParaRPr lang="en-US" dirty="0">
              <a:latin typeface="Times New Roman" panose="02020603050405020304" pitchFamily="18" charset="0"/>
              <a:cs typeface="Times New Roman" panose="02020603050405020304" pitchFamily="18" charset="0"/>
            </a:endParaRPr>
          </a:p>
        </p:txBody>
      </p:sp>
      <p:sp>
        <p:nvSpPr>
          <p:cNvPr id="49" name="Right Bracket 9">
            <a:extLst>
              <a:ext uri="{FF2B5EF4-FFF2-40B4-BE49-F238E27FC236}">
                <a16:creationId xmlns:a16="http://schemas.microsoft.com/office/drawing/2014/main" id="{96875150-8A93-66E3-805F-650E668971D8}"/>
              </a:ext>
            </a:extLst>
          </p:cNvPr>
          <p:cNvSpPr/>
          <p:nvPr/>
        </p:nvSpPr>
        <p:spPr>
          <a:xfrm rot="5400000">
            <a:off x="5124188" y="2621545"/>
            <a:ext cx="166428" cy="2726109"/>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50" name="Image 6" descr="preencoded.png">
            <a:extLst>
              <a:ext uri="{FF2B5EF4-FFF2-40B4-BE49-F238E27FC236}">
                <a16:creationId xmlns:a16="http://schemas.microsoft.com/office/drawing/2014/main" id="{71E10185-0FBD-B9B1-E38A-436A0A757E74}"/>
              </a:ext>
            </a:extLst>
          </p:cNvPr>
          <p:cNvPicPr>
            <a:picLocks noChangeAspect="1"/>
          </p:cNvPicPr>
          <p:nvPr/>
        </p:nvPicPr>
        <p:blipFill>
          <a:blip r:embed="rId5">
            <a:duotone>
              <a:schemeClr val="accent4">
                <a:shade val="45000"/>
                <a:satMod val="135000"/>
              </a:schemeClr>
              <a:prstClr val="white"/>
            </a:duotone>
          </a:blip>
          <a:stretch>
            <a:fillRect/>
          </a:stretch>
        </p:blipFill>
        <p:spPr>
          <a:xfrm>
            <a:off x="6271746" y="2475038"/>
            <a:ext cx="223231" cy="297642"/>
          </a:xfrm>
          <a:prstGeom prst="rect">
            <a:avLst/>
          </a:prstGeom>
        </p:spPr>
      </p:pic>
      <p:pic>
        <p:nvPicPr>
          <p:cNvPr id="51" name="Image 2" descr="preencoded.png">
            <a:extLst>
              <a:ext uri="{FF2B5EF4-FFF2-40B4-BE49-F238E27FC236}">
                <a16:creationId xmlns:a16="http://schemas.microsoft.com/office/drawing/2014/main" id="{E00851BB-7F6B-D7BC-14A7-0E5FFE1D5FD6}"/>
              </a:ext>
            </a:extLst>
          </p:cNvPr>
          <p:cNvPicPr>
            <a:picLocks noChangeAspect="1"/>
          </p:cNvPicPr>
          <p:nvPr/>
        </p:nvPicPr>
        <p:blipFill>
          <a:blip r:embed="rId6"/>
          <a:stretch>
            <a:fillRect/>
          </a:stretch>
        </p:blipFill>
        <p:spPr>
          <a:xfrm>
            <a:off x="6570456" y="2779973"/>
            <a:ext cx="258793" cy="276997"/>
          </a:xfrm>
          <a:prstGeom prst="rect">
            <a:avLst/>
          </a:prstGeom>
        </p:spPr>
      </p:pic>
      <p:pic>
        <p:nvPicPr>
          <p:cNvPr id="52" name="Image 2" descr="preencoded.png">
            <a:extLst>
              <a:ext uri="{FF2B5EF4-FFF2-40B4-BE49-F238E27FC236}">
                <a16:creationId xmlns:a16="http://schemas.microsoft.com/office/drawing/2014/main" id="{568A6D8B-B16B-E9A2-47D1-01D1126E3EAE}"/>
              </a:ext>
            </a:extLst>
          </p:cNvPr>
          <p:cNvPicPr>
            <a:picLocks noChangeAspect="1"/>
          </p:cNvPicPr>
          <p:nvPr/>
        </p:nvPicPr>
        <p:blipFill>
          <a:blip r:embed="rId6"/>
          <a:stretch>
            <a:fillRect/>
          </a:stretch>
        </p:blipFill>
        <p:spPr>
          <a:xfrm>
            <a:off x="1157204" y="2465688"/>
            <a:ext cx="258793" cy="276997"/>
          </a:xfrm>
          <a:prstGeom prst="rect">
            <a:avLst/>
          </a:prstGeom>
        </p:spPr>
      </p:pic>
    </p:spTree>
    <p:extLst>
      <p:ext uri="{BB962C8B-B14F-4D97-AF65-F5344CB8AC3E}">
        <p14:creationId xmlns:p14="http://schemas.microsoft.com/office/powerpoint/2010/main" val="252773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437717" y="418640"/>
            <a:ext cx="11689628" cy="1320800"/>
          </a:xfrm>
        </p:spPr>
        <p:txBody>
          <a:bodyPr>
            <a:normAutofit/>
          </a:bodyPr>
          <a:lstStyle/>
          <a:p>
            <a:r>
              <a:rPr lang="en-US" altLang="zh-HK" sz="3200" b="1" dirty="0">
                <a:solidFill>
                  <a:srgbClr val="0070C0"/>
                </a:solidFill>
                <a:latin typeface="Times New Roman" panose="02020603050405020304" pitchFamily="18" charset="0"/>
                <a:cs typeface="Times New Roman" panose="02020603050405020304" pitchFamily="18" charset="0"/>
              </a:rPr>
              <a:t>Q. How could I obtain CPD points?</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22</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AA0426-968E-6148-F8A9-F7F17963D908}"/>
              </a:ext>
            </a:extLst>
          </p:cNvPr>
          <p:cNvGraphicFramePr>
            <a:graphicFrameLocks noGrp="1"/>
          </p:cNvGraphicFramePr>
          <p:nvPr>
            <p:extLst>
              <p:ext uri="{D42A27DB-BD31-4B8C-83A1-F6EECF244321}">
                <p14:modId xmlns:p14="http://schemas.microsoft.com/office/powerpoint/2010/main" val="3758708726"/>
              </p:ext>
            </p:extLst>
          </p:nvPr>
        </p:nvGraphicFramePr>
        <p:xfrm>
          <a:off x="602196" y="1173480"/>
          <a:ext cx="9583014" cy="5310533"/>
        </p:xfrm>
        <a:graphic>
          <a:graphicData uri="http://schemas.openxmlformats.org/drawingml/2006/table">
            <a:tbl>
              <a:tblPr firstRow="1" bandRow="1">
                <a:tableStyleId>{5C22544A-7EE6-4342-B048-85BDC9FD1C3A}</a:tableStyleId>
              </a:tblPr>
              <a:tblGrid>
                <a:gridCol w="4791507">
                  <a:extLst>
                    <a:ext uri="{9D8B030D-6E8A-4147-A177-3AD203B41FA5}">
                      <a16:colId xmlns:a16="http://schemas.microsoft.com/office/drawing/2014/main" val="3864693917"/>
                    </a:ext>
                  </a:extLst>
                </a:gridCol>
                <a:gridCol w="4791507">
                  <a:extLst>
                    <a:ext uri="{9D8B030D-6E8A-4147-A177-3AD203B41FA5}">
                      <a16:colId xmlns:a16="http://schemas.microsoft.com/office/drawing/2014/main" val="1395059708"/>
                    </a:ext>
                  </a:extLst>
                </a:gridCol>
              </a:tblGrid>
              <a:tr h="570551">
                <a:tc gridSpan="2">
                  <a:txBody>
                    <a:bodyPr/>
                    <a:lstStyle/>
                    <a:p>
                      <a:pPr algn="ctr"/>
                      <a:r>
                        <a:rPr lang="en-US" altLang="zh-HK" sz="3200" b="1" dirty="0">
                          <a:solidFill>
                            <a:schemeClr val="tx1"/>
                          </a:solidFill>
                          <a:latin typeface="Times New Roman" panose="02020603050405020304" pitchFamily="18" charset="0"/>
                          <a:cs typeface="Times New Roman" panose="02020603050405020304" pitchFamily="18" charset="0"/>
                        </a:rPr>
                        <a:t>Categories of CPD Activities</a:t>
                      </a:r>
                      <a:endParaRPr lang="en-US" sz="3200" dirty="0">
                        <a:solidFill>
                          <a:schemeClr val="tx1"/>
                        </a:solidFill>
                      </a:endParaRPr>
                    </a:p>
                  </a:txBody>
                  <a:tcPr/>
                </a:tc>
                <a:tc hMerge="1">
                  <a:txBody>
                    <a:bodyPr/>
                    <a:lstStyle/>
                    <a:p>
                      <a:endParaRPr lang="en-US" dirty="0"/>
                    </a:p>
                  </a:txBody>
                  <a:tcPr/>
                </a:tc>
                <a:extLst>
                  <a:ext uri="{0D108BD9-81ED-4DB2-BD59-A6C34878D82A}">
                    <a16:rowId xmlns:a16="http://schemas.microsoft.com/office/drawing/2014/main" val="1779504769"/>
                  </a:ext>
                </a:extLst>
              </a:tr>
              <a:tr h="0">
                <a:tc>
                  <a:txBody>
                    <a:bodyPr/>
                    <a:lstStyle/>
                    <a:p>
                      <a:pPr marL="342900" indent="-342900">
                        <a:buAutoNum type="arabicPeriod"/>
                      </a:pPr>
                      <a:r>
                        <a:rPr lang="en-US" sz="2000" b="1" dirty="0">
                          <a:latin typeface="Times New Roman" panose="02020603050405020304" pitchFamily="18" charset="0"/>
                          <a:cs typeface="Times New Roman" panose="02020603050405020304" pitchFamily="18" charset="0"/>
                        </a:rPr>
                        <a:t>Recognized Course or Module</a:t>
                      </a:r>
                    </a:p>
                    <a:p>
                      <a:pPr marL="0" indent="0">
                        <a:buNone/>
                      </a:pP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2. Conference, Scientific Meeting, Workshop or Seminar</a:t>
                      </a:r>
                    </a:p>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33067263"/>
                  </a:ext>
                </a:extLst>
              </a:tr>
              <a:tr h="813934">
                <a:tc>
                  <a:txBody>
                    <a:bodyPr/>
                    <a:lstStyle/>
                    <a:p>
                      <a:r>
                        <a:rPr lang="en-US" sz="2000" b="1" dirty="0">
                          <a:latin typeface="Times New Roman" panose="02020603050405020304" pitchFamily="18" charset="0"/>
                          <a:cs typeface="Times New Roman" panose="02020603050405020304" pitchFamily="18" charset="0"/>
                        </a:rPr>
                        <a:t>3. Paper Presentation</a:t>
                      </a:r>
                    </a:p>
                    <a:p>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30 points per cycle</a:t>
                      </a:r>
                      <a:r>
                        <a:rPr lang="en-US" sz="2000" b="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4. Full Text Publication</a:t>
                      </a:r>
                      <a:br>
                        <a:rPr lang="en-US" sz="2000" b="1" dirty="0">
                          <a:latin typeface="Times New Roman" panose="02020603050405020304" pitchFamily="18" charset="0"/>
                          <a:cs typeface="Times New Roman" panose="02020603050405020304" pitchFamily="18" charset="0"/>
                        </a:rPr>
                      </a:br>
                      <a:endParaRPr lang="en-US" sz="20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30 points per cycle</a:t>
                      </a:r>
                      <a:r>
                        <a:rPr lang="en-US" sz="2000" b="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116482121"/>
                  </a:ext>
                </a:extLst>
              </a:tr>
              <a:tr h="1104293">
                <a:tc>
                  <a:txBody>
                    <a:bodyPr/>
                    <a:lstStyle/>
                    <a:p>
                      <a:r>
                        <a:rPr lang="en-US" sz="2000" b="1" dirty="0">
                          <a:latin typeface="Times New Roman" panose="02020603050405020304" pitchFamily="18" charset="0"/>
                          <a:cs typeface="Times New Roman" panose="02020603050405020304" pitchFamily="18" charset="0"/>
                        </a:rPr>
                        <a:t>5. In-house Training</a:t>
                      </a: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r>
                        <a:rPr lang="en-US" sz="2000" b="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30 points per cycle</a:t>
                      </a:r>
                      <a:r>
                        <a:rPr lang="en-US" sz="2000" b="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6. Profession-related Training for </a:t>
                      </a:r>
                      <a:r>
                        <a:rPr lang="en-US" sz="2000" b="1" dirty="0" err="1">
                          <a:latin typeface="Times New Roman" panose="02020603050405020304" pitchFamily="18" charset="0"/>
                          <a:cs typeface="Times New Roman" panose="02020603050405020304" pitchFamily="18" charset="0"/>
                        </a:rPr>
                        <a:t>Programme</a:t>
                      </a:r>
                      <a:r>
                        <a:rPr lang="en-US" sz="2000" b="1" dirty="0">
                          <a:latin typeface="Times New Roman" panose="02020603050405020304" pitchFamily="18" charset="0"/>
                          <a:cs typeface="Times New Roman" panose="02020603050405020304" pitchFamily="18" charset="0"/>
                        </a:rPr>
                        <a:t> Organized by External</a:t>
                      </a:r>
                    </a:p>
                    <a:p>
                      <a:r>
                        <a:rPr lang="en-US" sz="2000" b="1" dirty="0">
                          <a:latin typeface="Times New Roman" panose="02020603050405020304" pitchFamily="18" charset="0"/>
                          <a:cs typeface="Times New Roman" panose="02020603050405020304" pitchFamily="18" charset="0"/>
                        </a:rPr>
                        <a:t>Organization</a:t>
                      </a: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30 points per cycle</a:t>
                      </a:r>
                      <a:r>
                        <a:rPr lang="en-US" sz="2000" b="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1499871"/>
                  </a:ext>
                </a:extLst>
              </a:tr>
              <a:tr h="1104293">
                <a:tc>
                  <a:txBody>
                    <a:bodyPr/>
                    <a:lstStyle/>
                    <a:p>
                      <a:r>
                        <a:rPr lang="en-US" sz="2000" b="1" dirty="0">
                          <a:latin typeface="Times New Roman" panose="02020603050405020304" pitchFamily="18" charset="0"/>
                          <a:cs typeface="Times New Roman" panose="02020603050405020304" pitchFamily="18" charset="0"/>
                        </a:rPr>
                        <a:t>7. Self-directed Activities</a:t>
                      </a:r>
                    </a:p>
                    <a:p>
                      <a:br>
                        <a:rPr lang="en-US" sz="2000" b="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 points per cycle</a:t>
                      </a:r>
                      <a:r>
                        <a:rPr lang="en-US" sz="2000" b="0"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8. Research Thesis</a:t>
                      </a:r>
                      <a:br>
                        <a:rPr lang="en-US" sz="2000" b="1" dirty="0">
                          <a:latin typeface="Times New Roman" panose="02020603050405020304" pitchFamily="18" charset="0"/>
                          <a:cs typeface="Times New Roman" panose="02020603050405020304" pitchFamily="18" charset="0"/>
                        </a:rPr>
                      </a:br>
                      <a:br>
                        <a:rPr lang="en-US" sz="2000" b="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fr-FR" sz="2000" b="0" dirty="0">
                          <a:latin typeface="Times New Roman" panose="02020603050405020304" pitchFamily="18" charset="0"/>
                          <a:cs typeface="Times New Roman" panose="02020603050405020304" pitchFamily="18" charset="0"/>
                        </a:rPr>
                        <a:t>Max 30 points per cycle</a:t>
                      </a:r>
                      <a:r>
                        <a:rPr lang="en-US" sz="2000" b="0"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74556271"/>
                  </a:ext>
                </a:extLst>
              </a:tr>
            </a:tbl>
          </a:graphicData>
        </a:graphic>
      </p:graphicFrame>
    </p:spTree>
    <p:extLst>
      <p:ext uri="{BB962C8B-B14F-4D97-AF65-F5344CB8AC3E}">
        <p14:creationId xmlns:p14="http://schemas.microsoft.com/office/powerpoint/2010/main" val="897125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Scope of CPD Activities &amp; Allocation of Points </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23</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32A9F813-4361-85B7-EA9E-7A1D71280C55}"/>
              </a:ext>
            </a:extLst>
          </p:cNvPr>
          <p:cNvGraphicFramePr>
            <a:graphicFrameLocks noGrp="1"/>
          </p:cNvGraphicFramePr>
          <p:nvPr>
            <p:extLst>
              <p:ext uri="{D42A27DB-BD31-4B8C-83A1-F6EECF244321}">
                <p14:modId xmlns:p14="http://schemas.microsoft.com/office/powerpoint/2010/main" val="2382083320"/>
              </p:ext>
            </p:extLst>
          </p:nvPr>
        </p:nvGraphicFramePr>
        <p:xfrm>
          <a:off x="749355" y="1049032"/>
          <a:ext cx="9902053" cy="5640085"/>
        </p:xfrm>
        <a:graphic>
          <a:graphicData uri="http://schemas.openxmlformats.org/drawingml/2006/table">
            <a:tbl>
              <a:tblPr firstRow="1" firstCol="1" lastRow="1" lastCol="1" bandRow="1" bandCol="1">
                <a:tableStyleId>{5C22544A-7EE6-4342-B048-85BDC9FD1C3A}</a:tableStyleId>
              </a:tblPr>
              <a:tblGrid>
                <a:gridCol w="1277602">
                  <a:extLst>
                    <a:ext uri="{9D8B030D-6E8A-4147-A177-3AD203B41FA5}">
                      <a16:colId xmlns:a16="http://schemas.microsoft.com/office/drawing/2014/main" val="3537603449"/>
                    </a:ext>
                  </a:extLst>
                </a:gridCol>
                <a:gridCol w="2860257">
                  <a:extLst>
                    <a:ext uri="{9D8B030D-6E8A-4147-A177-3AD203B41FA5}">
                      <a16:colId xmlns:a16="http://schemas.microsoft.com/office/drawing/2014/main" val="2561257748"/>
                    </a:ext>
                  </a:extLst>
                </a:gridCol>
                <a:gridCol w="2048173">
                  <a:extLst>
                    <a:ext uri="{9D8B030D-6E8A-4147-A177-3AD203B41FA5}">
                      <a16:colId xmlns:a16="http://schemas.microsoft.com/office/drawing/2014/main" val="896796970"/>
                    </a:ext>
                  </a:extLst>
                </a:gridCol>
                <a:gridCol w="1777042">
                  <a:extLst>
                    <a:ext uri="{9D8B030D-6E8A-4147-A177-3AD203B41FA5}">
                      <a16:colId xmlns:a16="http://schemas.microsoft.com/office/drawing/2014/main" val="45142109"/>
                    </a:ext>
                  </a:extLst>
                </a:gridCol>
                <a:gridCol w="1938979">
                  <a:extLst>
                    <a:ext uri="{9D8B030D-6E8A-4147-A177-3AD203B41FA5}">
                      <a16:colId xmlns:a16="http://schemas.microsoft.com/office/drawing/2014/main" val="545015317"/>
                    </a:ext>
                  </a:extLst>
                </a:gridCol>
              </a:tblGrid>
              <a:tr h="789369">
                <a:tc>
                  <a:txBody>
                    <a:bodyPr/>
                    <a:lstStyle/>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Total 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Category of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Maximum  CPD  credits allowed for each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Documents to be submitted as evidence upon request</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897833"/>
                  </a:ext>
                </a:extLst>
              </a:tr>
              <a:tr h="1800599">
                <a:tc rowSpan="2">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20 credits minimum</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(2/3)</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80"/>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Recognized Course or Module*</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e.g.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HK </a:t>
                      </a:r>
                      <a:r>
                        <a:rPr lang="en-GB" sz="1400" b="0" kern="1200" dirty="0" err="1">
                          <a:solidFill>
                            <a:schemeClr val="tx1"/>
                          </a:solidFill>
                          <a:effectLst/>
                          <a:latin typeface="Times New Roman" panose="02020603050405020304" pitchFamily="18" charset="0"/>
                          <a:ea typeface="+mn-ea"/>
                          <a:cs typeface="Times New Roman" panose="02020603050405020304" pitchFamily="18" charset="0"/>
                        </a:rPr>
                        <a:t>PolyU</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SPEED courses and Post-graduate courses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indent="-6985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Including distance-learning programmes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1 credit per hour</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(For distance-learning programmes, 3 study hours as recommended by academic institutions is equivalent to 1 hour’s attendance)</a:t>
                      </a:r>
                    </a:p>
                    <a:p>
                      <a:pPr marL="72000" marR="11430" algn="l" defTabSz="457200" rtl="0" eaLnBrk="1" latinLnBrk="0" hangingPunct="1">
                        <a:lnSpc>
                          <a:spcPct val="100000"/>
                        </a:lnSpc>
                        <a:spcAft>
                          <a:spcPts val="0"/>
                        </a:spcAft>
                      </a:pP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6 credits maximum per day and 10 credits maximum per year for any single programme, course or module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Attendance record, transcripts or results of the programmes, courses or modules concerned, etc.</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42887898"/>
                  </a:ext>
                </a:extLst>
              </a:tr>
              <a:tr h="2930476">
                <a:tc vMerge="1">
                  <a:txBody>
                    <a:bodyPr/>
                    <a:lstStyle/>
                    <a:p>
                      <a:endParaRPr lang="zh-HK" altLang="en-US"/>
                    </a:p>
                  </a:txBody>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Conference, Scientific Meeting, Workshop or Seminar</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e.g.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lvl="0" indent="-342900" algn="l" defTabSz="457200" rtl="0" eaLnBrk="1" latinLnBrk="0" hangingPunct="1">
                        <a:lnSpc>
                          <a:spcPct val="100000"/>
                        </a:lnSpc>
                        <a:spcAft>
                          <a:spcPts val="0"/>
                        </a:spcAft>
                        <a:buSzPts val="1000"/>
                        <a:buFont typeface="Times New Roman" panose="02020603050405020304" pitchFamily="18" charset="0"/>
                        <a:buChar char="-"/>
                        <a:tabLst>
                          <a:tab pos="111125" algn="l"/>
                        </a:tabLs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HA commissioned training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lvl="0" indent="-342900" algn="l" defTabSz="457200" rtl="0" eaLnBrk="1" latinLnBrk="0" hangingPunct="1">
                        <a:lnSpc>
                          <a:spcPct val="100000"/>
                        </a:lnSpc>
                        <a:spcAft>
                          <a:spcPts val="0"/>
                        </a:spcAft>
                        <a:buSzPts val="1000"/>
                        <a:buFont typeface="Times New Roman" panose="02020603050405020304" pitchFamily="18" charset="0"/>
                        <a:buChar char="-"/>
                        <a:tabLst>
                          <a:tab pos="111125" algn="l"/>
                        </a:tabLs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Radiographers’ associations       workshops, scientific meetings, etc.</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lvl="0" indent="-342900" algn="l" defTabSz="457200" rtl="0" eaLnBrk="1" latinLnBrk="0" hangingPunct="1">
                        <a:lnSpc>
                          <a:spcPct val="100000"/>
                        </a:lnSpc>
                        <a:spcAft>
                          <a:spcPts val="0"/>
                        </a:spcAft>
                        <a:buSzPts val="1000"/>
                        <a:buFont typeface="Times New Roman" panose="02020603050405020304" pitchFamily="18" charset="0"/>
                        <a:buChar char="-"/>
                        <a:tabLst>
                          <a:tab pos="111125" algn="l"/>
                        </a:tabLs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Local or International conference, e.g. Cancer Congress, ISRRT</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lvl="0" indent="-342900" algn="l" defTabSz="457200" rtl="0" eaLnBrk="1" latinLnBrk="0" hangingPunct="1">
                        <a:lnSpc>
                          <a:spcPct val="100000"/>
                        </a:lnSpc>
                        <a:spcBef>
                          <a:spcPts val="80"/>
                        </a:spcBef>
                        <a:spcAft>
                          <a:spcPts val="0"/>
                        </a:spcAft>
                        <a:buSzPts val="1000"/>
                        <a:buFont typeface="Times New Roman" panose="02020603050405020304" pitchFamily="18" charset="0"/>
                        <a:buChar char="-"/>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Training on radiotherapy or imaging specialties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1 credit per hour</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6 credits maximum per day and 10 credits maximum per year for any single programme, course or module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Attendance record.</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20827875"/>
                  </a:ext>
                </a:extLst>
              </a:tr>
            </a:tbl>
          </a:graphicData>
        </a:graphic>
      </p:graphicFrame>
      <p:sp>
        <p:nvSpPr>
          <p:cNvPr id="3" name="TextBox 2">
            <a:extLst>
              <a:ext uri="{FF2B5EF4-FFF2-40B4-BE49-F238E27FC236}">
                <a16:creationId xmlns:a16="http://schemas.microsoft.com/office/drawing/2014/main" id="{F3FE86DD-BB86-7A5D-2E41-BC8538B2DA84}"/>
              </a:ext>
            </a:extLst>
          </p:cNvPr>
          <p:cNvSpPr txBox="1"/>
          <p:nvPr/>
        </p:nvSpPr>
        <p:spPr>
          <a:xfrm>
            <a:off x="749355" y="646129"/>
            <a:ext cx="4488470"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Profession-related CPD activities</a:t>
            </a:r>
          </a:p>
        </p:txBody>
      </p:sp>
    </p:spTree>
    <p:extLst>
      <p:ext uri="{BB962C8B-B14F-4D97-AF65-F5344CB8AC3E}">
        <p14:creationId xmlns:p14="http://schemas.microsoft.com/office/powerpoint/2010/main" val="4210201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Scope of CPD Activities &amp; Allocation of Points </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24</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81A0087A-B442-79C1-9B17-D063C26CD92F}"/>
              </a:ext>
            </a:extLst>
          </p:cNvPr>
          <p:cNvGraphicFramePr>
            <a:graphicFrameLocks noGrp="1"/>
          </p:cNvGraphicFramePr>
          <p:nvPr>
            <p:extLst>
              <p:ext uri="{D42A27DB-BD31-4B8C-83A1-F6EECF244321}">
                <p14:modId xmlns:p14="http://schemas.microsoft.com/office/powerpoint/2010/main" val="3842038075"/>
              </p:ext>
            </p:extLst>
          </p:nvPr>
        </p:nvGraphicFramePr>
        <p:xfrm>
          <a:off x="758232" y="880357"/>
          <a:ext cx="9902053" cy="5520444"/>
        </p:xfrm>
        <a:graphic>
          <a:graphicData uri="http://schemas.openxmlformats.org/drawingml/2006/table">
            <a:tbl>
              <a:tblPr firstRow="1" firstCol="1" lastRow="1" lastCol="1" bandRow="1" bandCol="1">
                <a:tableStyleId>{5C22544A-7EE6-4342-B048-85BDC9FD1C3A}</a:tableStyleId>
              </a:tblPr>
              <a:tblGrid>
                <a:gridCol w="1277602">
                  <a:extLst>
                    <a:ext uri="{9D8B030D-6E8A-4147-A177-3AD203B41FA5}">
                      <a16:colId xmlns:a16="http://schemas.microsoft.com/office/drawing/2014/main" val="3537603449"/>
                    </a:ext>
                  </a:extLst>
                </a:gridCol>
                <a:gridCol w="2860257">
                  <a:extLst>
                    <a:ext uri="{9D8B030D-6E8A-4147-A177-3AD203B41FA5}">
                      <a16:colId xmlns:a16="http://schemas.microsoft.com/office/drawing/2014/main" val="2561257748"/>
                    </a:ext>
                  </a:extLst>
                </a:gridCol>
                <a:gridCol w="2106593">
                  <a:extLst>
                    <a:ext uri="{9D8B030D-6E8A-4147-A177-3AD203B41FA5}">
                      <a16:colId xmlns:a16="http://schemas.microsoft.com/office/drawing/2014/main" val="896796970"/>
                    </a:ext>
                  </a:extLst>
                </a:gridCol>
                <a:gridCol w="1779007">
                  <a:extLst>
                    <a:ext uri="{9D8B030D-6E8A-4147-A177-3AD203B41FA5}">
                      <a16:colId xmlns:a16="http://schemas.microsoft.com/office/drawing/2014/main" val="45142109"/>
                    </a:ext>
                  </a:extLst>
                </a:gridCol>
                <a:gridCol w="1878594">
                  <a:extLst>
                    <a:ext uri="{9D8B030D-6E8A-4147-A177-3AD203B41FA5}">
                      <a16:colId xmlns:a16="http://schemas.microsoft.com/office/drawing/2014/main" val="545015317"/>
                    </a:ext>
                  </a:extLst>
                </a:gridCol>
              </a:tblGrid>
              <a:tr h="789369">
                <a:tc>
                  <a:txBody>
                    <a:bodyPr/>
                    <a:lstStyle/>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Total 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Category of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Maximum  CPD  credits allowed for each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Documents to be submitted as evidence upon request</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897833"/>
                  </a:ext>
                </a:extLst>
              </a:tr>
              <a:tr h="4731075">
                <a:tc>
                  <a:txBody>
                    <a:bodyPr/>
                    <a:lstStyle/>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20 credits</a:t>
                      </a: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Minimum</a:t>
                      </a:r>
                    </a:p>
                    <a:p>
                      <a:pPr marL="72000" marR="11430" algn="l" defTabSz="457200" rtl="0" eaLnBrk="1" latinLnBrk="0" hangingPunct="1">
                        <a:lnSpc>
                          <a:spcPct val="100000"/>
                        </a:lnSpc>
                        <a:spcAft>
                          <a:spcPts val="0"/>
                        </a:spcAft>
                      </a:pPr>
                      <a:endPar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(2/3) </a:t>
                      </a:r>
                    </a:p>
                    <a:p>
                      <a:pPr marL="72000" marR="11430" algn="l" defTabSz="457200" rtl="0" eaLnBrk="1" latinLnBrk="0" hangingPunct="1">
                        <a:lnSpc>
                          <a:spcPct val="100000"/>
                        </a:lnSpc>
                        <a:spcAft>
                          <a:spcPts val="0"/>
                        </a:spcAft>
                      </a:pP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Paper Presentation</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An Oral </a:t>
                      </a:r>
                      <a:r>
                        <a:rPr lang="en-GB" sz="1400" b="0" strike="sngStrike" kern="1200" dirty="0">
                          <a:solidFill>
                            <a:srgbClr val="FF0000"/>
                          </a:solidFill>
                          <a:effectLst/>
                          <a:latin typeface="Times New Roman" panose="02020603050405020304" pitchFamily="18" charset="0"/>
                          <a:ea typeface="+mn-ea"/>
                          <a:cs typeface="Times New Roman" panose="02020603050405020304" pitchFamily="18" charset="0"/>
                        </a:rPr>
                        <a:t>(10 minutes or more) </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or Poster presentation in local or international conference or scientific meeting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Presentations held on or before </a:t>
                      </a:r>
                      <a:r>
                        <a:rPr lang="en-GB" sz="1400" b="0" u="sng" kern="1200" dirty="0">
                          <a:solidFill>
                            <a:schemeClr val="tx1"/>
                          </a:solidFill>
                          <a:effectLst/>
                          <a:latin typeface="Times New Roman" panose="02020603050405020304" pitchFamily="18" charset="0"/>
                          <a:ea typeface="+mn-ea"/>
                          <a:cs typeface="Times New Roman" panose="02020603050405020304" pitchFamily="18" charset="0"/>
                        </a:rPr>
                        <a:t>31 December 2025</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5 credits for the first author, </a:t>
                      </a:r>
                      <a:r>
                        <a:rPr lang="en-GB" sz="1400" b="0" kern="1200" dirty="0">
                          <a:solidFill>
                            <a:srgbClr val="FF0000"/>
                          </a:solidFill>
                          <a:effectLst/>
                          <a:latin typeface="Times New Roman" panose="02020603050405020304" pitchFamily="18" charset="0"/>
                          <a:ea typeface="+mn-ea"/>
                          <a:cs typeface="Times New Roman" panose="02020603050405020304" pitchFamily="18" charset="0"/>
                        </a:rPr>
                        <a:t>3 credits for the second author</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and 1 credit for the remaining authors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1" kern="1200" dirty="0">
                          <a:solidFill>
                            <a:srgbClr val="FF0000"/>
                          </a:solidFill>
                          <a:effectLst/>
                          <a:latin typeface="Times New Roman" panose="02020603050405020304" pitchFamily="18" charset="0"/>
                          <a:ea typeface="+mn-ea"/>
                          <a:cs typeface="Times New Roman" panose="02020603050405020304" pitchFamily="18" charset="0"/>
                        </a:rPr>
                        <a:t>Presentations held on or after </a:t>
                      </a:r>
                      <a:r>
                        <a:rPr lang="en-GB" sz="1400" b="1" u="sng" kern="1200" dirty="0">
                          <a:solidFill>
                            <a:srgbClr val="FF0000"/>
                          </a:solidFill>
                          <a:effectLst/>
                          <a:latin typeface="Times New Roman" panose="02020603050405020304" pitchFamily="18" charset="0"/>
                          <a:ea typeface="+mn-ea"/>
                          <a:cs typeface="Times New Roman" panose="02020603050405020304" pitchFamily="18" charset="0"/>
                        </a:rPr>
                        <a:t>1 January 2026</a:t>
                      </a:r>
                      <a:r>
                        <a:rPr lang="en-GB" sz="1400" b="1" kern="1200" dirty="0">
                          <a:solidFill>
                            <a:srgbClr val="FF0000"/>
                          </a:solidFill>
                          <a:effectLst/>
                          <a:latin typeface="Times New Roman" panose="02020603050405020304" pitchFamily="18" charset="0"/>
                          <a:ea typeface="+mn-ea"/>
                          <a:cs typeface="Times New Roman" panose="02020603050405020304" pitchFamily="18" charset="0"/>
                        </a:rPr>
                        <a:t>:</a:t>
                      </a:r>
                      <a:endParaRPr lang="zh-TW" altLang="en-US" sz="1400" b="1" kern="1200" dirty="0">
                        <a:solidFill>
                          <a:srgbClr val="FF0000"/>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1" kern="1200" dirty="0">
                          <a:solidFill>
                            <a:srgbClr val="FF0000"/>
                          </a:solidFill>
                          <a:effectLst/>
                          <a:latin typeface="Times New Roman" panose="02020603050405020304" pitchFamily="18" charset="0"/>
                          <a:ea typeface="+mn-ea"/>
                          <a:cs typeface="Times New Roman" panose="02020603050405020304" pitchFamily="18" charset="0"/>
                        </a:rPr>
                        <a:t>5 credits for the first author and 1 credit for the remaining authors</a:t>
                      </a:r>
                      <a:endParaRPr lang="zh-TW" altLang="en-US" sz="1400" b="1" kern="1200" dirty="0">
                        <a:solidFill>
                          <a:srgbClr val="FF0000"/>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30 credits maximum 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Paper of the same topic and contents is counted once only</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Letter of invitation/ letter of acceptance.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42887898"/>
                  </a:ext>
                </a:extLst>
              </a:tr>
            </a:tbl>
          </a:graphicData>
        </a:graphic>
      </p:graphicFrame>
    </p:spTree>
    <p:extLst>
      <p:ext uri="{BB962C8B-B14F-4D97-AF65-F5344CB8AC3E}">
        <p14:creationId xmlns:p14="http://schemas.microsoft.com/office/powerpoint/2010/main" val="992724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Scope of CPD Activities &amp; Allocation of Points </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25</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9CA8B2A9-5A8D-F8D3-69A6-7BF4F57586BF}"/>
              </a:ext>
            </a:extLst>
          </p:cNvPr>
          <p:cNvGraphicFramePr>
            <a:graphicFrameLocks noGrp="1"/>
          </p:cNvGraphicFramePr>
          <p:nvPr>
            <p:extLst>
              <p:ext uri="{D42A27DB-BD31-4B8C-83A1-F6EECF244321}">
                <p14:modId xmlns:p14="http://schemas.microsoft.com/office/powerpoint/2010/main" val="844991640"/>
              </p:ext>
            </p:extLst>
          </p:nvPr>
        </p:nvGraphicFramePr>
        <p:xfrm>
          <a:off x="620210" y="724619"/>
          <a:ext cx="10525118" cy="5767877"/>
        </p:xfrm>
        <a:graphic>
          <a:graphicData uri="http://schemas.openxmlformats.org/drawingml/2006/table">
            <a:tbl>
              <a:tblPr firstRow="1" firstCol="1" lastRow="1" lastCol="1" bandRow="1" bandCol="1">
                <a:tableStyleId>{5C22544A-7EE6-4342-B048-85BDC9FD1C3A}</a:tableStyleId>
              </a:tblPr>
              <a:tblGrid>
                <a:gridCol w="1398371">
                  <a:extLst>
                    <a:ext uri="{9D8B030D-6E8A-4147-A177-3AD203B41FA5}">
                      <a16:colId xmlns:a16="http://schemas.microsoft.com/office/drawing/2014/main" val="3537603449"/>
                    </a:ext>
                  </a:extLst>
                </a:gridCol>
                <a:gridCol w="2999854">
                  <a:extLst>
                    <a:ext uri="{9D8B030D-6E8A-4147-A177-3AD203B41FA5}">
                      <a16:colId xmlns:a16="http://schemas.microsoft.com/office/drawing/2014/main" val="2561257748"/>
                    </a:ext>
                  </a:extLst>
                </a:gridCol>
                <a:gridCol w="2115610">
                  <a:extLst>
                    <a:ext uri="{9D8B030D-6E8A-4147-A177-3AD203B41FA5}">
                      <a16:colId xmlns:a16="http://schemas.microsoft.com/office/drawing/2014/main" val="896796970"/>
                    </a:ext>
                  </a:extLst>
                </a:gridCol>
                <a:gridCol w="1768415">
                  <a:extLst>
                    <a:ext uri="{9D8B030D-6E8A-4147-A177-3AD203B41FA5}">
                      <a16:colId xmlns:a16="http://schemas.microsoft.com/office/drawing/2014/main" val="45142109"/>
                    </a:ext>
                  </a:extLst>
                </a:gridCol>
                <a:gridCol w="2242868">
                  <a:extLst>
                    <a:ext uri="{9D8B030D-6E8A-4147-A177-3AD203B41FA5}">
                      <a16:colId xmlns:a16="http://schemas.microsoft.com/office/drawing/2014/main" val="545015317"/>
                    </a:ext>
                  </a:extLst>
                </a:gridCol>
              </a:tblGrid>
              <a:tr h="734586">
                <a:tc>
                  <a:txBody>
                    <a:bodyPr/>
                    <a:lstStyle/>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Total 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Category of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Maximum  CPD  credits allowed for each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Documents to be submitted as evidence upon request</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897833"/>
                  </a:ext>
                </a:extLst>
              </a:tr>
              <a:tr h="1676139">
                <a:tc rowSpan="3">
                  <a:txBody>
                    <a:bodyPr/>
                    <a:lstStyle/>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20 credits</a:t>
                      </a: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Minimum</a:t>
                      </a:r>
                    </a:p>
                    <a:p>
                      <a:pPr marL="72000" marR="11430" algn="l" defTabSz="457200" rtl="0" eaLnBrk="1" latinLnBrk="0" hangingPunct="1">
                        <a:lnSpc>
                          <a:spcPct val="100000"/>
                        </a:lnSpc>
                        <a:spcAft>
                          <a:spcPts val="0"/>
                        </a:spcAft>
                      </a:pPr>
                      <a:endPar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(2/3)</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Full Text Publication</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10 credits per paper/ article for the first author, co-first author, corresponding author and co-corresponding author, 5 credits for the second author and 3 credit for the remaining authors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30 credits maximum in 3 years</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Paper of the same topic and contents is counted once only</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Letter of invitation/ letter of acceptance and an offprint of the work.</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42887898"/>
                  </a:ext>
                </a:extLst>
              </a:tr>
              <a:tr h="1645472">
                <a:tc vMerge="1">
                  <a:txBody>
                    <a:bodyPr/>
                    <a:lstStyle/>
                    <a:p>
                      <a:endParaRPr lang="zh-HK" altLang="en-US"/>
                    </a:p>
                  </a:txBody>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In-house Training</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e.g.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As speaker</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Teaching activities by professionals engaged in education are excluded from this category</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5 credits per training (30 minutes or more) for trainer and 1 credit per hour for attendee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30 credits maximum in 3 years for trainer;</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8 credits maximum per year for attendee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Trainer: Letter of invitation with training materials.</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0"/>
                        </a:spcBef>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Attendee: Attendance record, etc.</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87782870"/>
                  </a:ext>
                </a:extLst>
              </a:tr>
              <a:tr h="1467579">
                <a:tc vMerge="1">
                  <a:txBody>
                    <a:bodyPr/>
                    <a:lstStyle/>
                    <a:p>
                      <a:endParaRPr lang="zh-HK" altLang="en-US"/>
                    </a:p>
                  </a:txBody>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Profession-related Training for Programme Organized by External Organization</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(45 minutes or more)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5 credits per training for trainer</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30 credits maximum 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Training materials and letter of invitation/letter of acceptance.</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25056385"/>
                  </a:ext>
                </a:extLst>
              </a:tr>
            </a:tbl>
          </a:graphicData>
        </a:graphic>
      </p:graphicFrame>
    </p:spTree>
    <p:extLst>
      <p:ext uri="{BB962C8B-B14F-4D97-AF65-F5344CB8AC3E}">
        <p14:creationId xmlns:p14="http://schemas.microsoft.com/office/powerpoint/2010/main" val="260899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Scope of CPD Activities &amp; Allocation of Points </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26</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84FE74B3-1E46-3AC4-DDD7-95D3A81AE078}"/>
              </a:ext>
            </a:extLst>
          </p:cNvPr>
          <p:cNvGraphicFramePr>
            <a:graphicFrameLocks noGrp="1"/>
          </p:cNvGraphicFramePr>
          <p:nvPr>
            <p:extLst>
              <p:ext uri="{D42A27DB-BD31-4B8C-83A1-F6EECF244321}">
                <p14:modId xmlns:p14="http://schemas.microsoft.com/office/powerpoint/2010/main" val="3448545472"/>
              </p:ext>
            </p:extLst>
          </p:nvPr>
        </p:nvGraphicFramePr>
        <p:xfrm>
          <a:off x="611386" y="947576"/>
          <a:ext cx="10525118" cy="5000475"/>
        </p:xfrm>
        <a:graphic>
          <a:graphicData uri="http://schemas.openxmlformats.org/drawingml/2006/table">
            <a:tbl>
              <a:tblPr firstRow="1" firstCol="1" lastRow="1" lastCol="1" bandRow="1" bandCol="1">
                <a:tableStyleId>{5C22544A-7EE6-4342-B048-85BDC9FD1C3A}</a:tableStyleId>
              </a:tblPr>
              <a:tblGrid>
                <a:gridCol w="1407195">
                  <a:extLst>
                    <a:ext uri="{9D8B030D-6E8A-4147-A177-3AD203B41FA5}">
                      <a16:colId xmlns:a16="http://schemas.microsoft.com/office/drawing/2014/main" val="3537603449"/>
                    </a:ext>
                  </a:extLst>
                </a:gridCol>
                <a:gridCol w="2991030">
                  <a:extLst>
                    <a:ext uri="{9D8B030D-6E8A-4147-A177-3AD203B41FA5}">
                      <a16:colId xmlns:a16="http://schemas.microsoft.com/office/drawing/2014/main" val="2561257748"/>
                    </a:ext>
                  </a:extLst>
                </a:gridCol>
                <a:gridCol w="2089929">
                  <a:extLst>
                    <a:ext uri="{9D8B030D-6E8A-4147-A177-3AD203B41FA5}">
                      <a16:colId xmlns:a16="http://schemas.microsoft.com/office/drawing/2014/main" val="896796970"/>
                    </a:ext>
                  </a:extLst>
                </a:gridCol>
                <a:gridCol w="1751162">
                  <a:extLst>
                    <a:ext uri="{9D8B030D-6E8A-4147-A177-3AD203B41FA5}">
                      <a16:colId xmlns:a16="http://schemas.microsoft.com/office/drawing/2014/main" val="45142109"/>
                    </a:ext>
                  </a:extLst>
                </a:gridCol>
                <a:gridCol w="2285802">
                  <a:extLst>
                    <a:ext uri="{9D8B030D-6E8A-4147-A177-3AD203B41FA5}">
                      <a16:colId xmlns:a16="http://schemas.microsoft.com/office/drawing/2014/main" val="545015317"/>
                    </a:ext>
                  </a:extLst>
                </a:gridCol>
              </a:tblGrid>
              <a:tr h="748059">
                <a:tc>
                  <a:txBody>
                    <a:bodyPr/>
                    <a:lstStyle/>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Total 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Category of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Maximum  CPD  credits allowed for each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Documents to be submitted as evidence upon request</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897833"/>
                  </a:ext>
                </a:extLst>
              </a:tr>
              <a:tr h="2291536">
                <a:tc rowSpan="2">
                  <a:txBody>
                    <a:bodyPr/>
                    <a:lstStyle/>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20 credits</a:t>
                      </a: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Minimum</a:t>
                      </a:r>
                    </a:p>
                    <a:p>
                      <a:pPr marL="72000" marR="11430" algn="l" defTabSz="457200" rtl="0" eaLnBrk="1" latinLnBrk="0" hangingPunct="1">
                        <a:lnSpc>
                          <a:spcPct val="100000"/>
                        </a:lnSpc>
                        <a:spcAft>
                          <a:spcPts val="0"/>
                        </a:spcAft>
                      </a:pPr>
                      <a:endPar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US" altLang="zh-TW" sz="1400" b="1" kern="1200" dirty="0">
                          <a:solidFill>
                            <a:schemeClr val="tx1"/>
                          </a:solidFill>
                          <a:effectLst/>
                          <a:latin typeface="Times New Roman" panose="02020603050405020304" pitchFamily="18" charset="0"/>
                          <a:ea typeface="+mn-ea"/>
                          <a:cs typeface="Times New Roman" panose="02020603050405020304" pitchFamily="18" charset="0"/>
                        </a:rPr>
                        <a:t>(2/3)</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Self-directed Activities </a:t>
                      </a: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Written work documenting critical reflections on clinical experience</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Documented reading of an article or a chapter in professional journals or publications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2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1 credit per </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r>
                        <a:rPr lang="en-GB" sz="1400" b="0" kern="1200" dirty="0">
                          <a:solidFill>
                            <a:schemeClr val="tx1"/>
                          </a:solidFill>
                          <a:effectLst/>
                          <a:latin typeface="Times New Roman" panose="02020603050405020304" pitchFamily="18" charset="0"/>
                          <a:ea typeface="+mn-ea"/>
                          <a:cs typeface="Times New Roman" panose="02020603050405020304" pitchFamily="18" charset="0"/>
                        </a:rPr>
                        <a:t>written work</a:t>
                      </a: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2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1 credit per documented</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r>
                        <a:rPr lang="en-GB" sz="1400" b="0" kern="1200" dirty="0">
                          <a:solidFill>
                            <a:schemeClr val="tx1"/>
                          </a:solidFill>
                          <a:effectLst/>
                          <a:latin typeface="Times New Roman" panose="02020603050405020304" pitchFamily="18" charset="0"/>
                          <a:ea typeface="+mn-ea"/>
                          <a:cs typeface="Times New Roman" panose="02020603050405020304" pitchFamily="18" charset="0"/>
                        </a:rPr>
                        <a:t>reading</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2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3 credits maximum in 3 years</a:t>
                      </a: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endParaRPr lang="en-GB"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2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3 credits maximum </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r>
                        <a:rPr lang="en-GB" sz="1400" b="0" kern="1200" dirty="0">
                          <a:solidFill>
                            <a:schemeClr val="tx1"/>
                          </a:solidFill>
                          <a:effectLst/>
                          <a:latin typeface="Times New Roman" panose="02020603050405020304" pitchFamily="18" charset="0"/>
                          <a:ea typeface="+mn-ea"/>
                          <a:cs typeface="Times New Roman" panose="02020603050405020304" pitchFamily="18" charset="0"/>
                        </a:rPr>
                        <a:t>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 reflective abstract of at least 500 words should be produced per written work / documented reading.</a:t>
                      </a: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42887898"/>
                  </a:ext>
                </a:extLst>
              </a:tr>
              <a:tr h="1494495">
                <a:tc vMerge="1">
                  <a:txBody>
                    <a:bodyPr/>
                    <a:lstStyle/>
                    <a:p>
                      <a:endParaRPr lang="zh-HK" altLang="en-US"/>
                    </a:p>
                  </a:txBody>
                  <a:tcPr>
                    <a:lnT w="12700" cap="flat" cmpd="sng" algn="ctr">
                      <a:solidFill>
                        <a:schemeClr val="tx1"/>
                      </a:solidFill>
                      <a:prstDash val="solid"/>
                      <a:round/>
                      <a:headEnd type="none" w="med" len="med"/>
                      <a:tailEnd type="none" w="med" len="med"/>
                    </a:lnT>
                  </a:tcPr>
                </a:tc>
                <a:tc>
                  <a:txBody>
                    <a:bodyPr/>
                    <a:lstStyle/>
                    <a:p>
                      <a:pPr marL="72000" marR="11430" algn="l" defTabSz="457200" rtl="0" eaLnBrk="1" latinLnBrk="0" hangingPunct="1">
                        <a:lnSpc>
                          <a:spcPct val="100000"/>
                        </a:lnSpc>
                        <a:spcBef>
                          <a:spcPts val="540"/>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Research Thesis </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at:</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Doctor of Philosophy</a:t>
                      </a:r>
                      <a:br>
                        <a:rPr lang="en-GB" sz="1400" b="0" kern="1200" dirty="0">
                          <a:solidFill>
                            <a:schemeClr val="tx1"/>
                          </a:solidFill>
                          <a:effectLst/>
                          <a:latin typeface="Times New Roman" panose="02020603050405020304" pitchFamily="18" charset="0"/>
                          <a:ea typeface="+mn-ea"/>
                          <a:cs typeface="Times New Roman" panose="02020603050405020304" pitchFamily="18" charset="0"/>
                        </a:rPr>
                      </a:br>
                      <a:r>
                        <a:rPr lang="en-GB" sz="1400" b="0" kern="1200" dirty="0">
                          <a:solidFill>
                            <a:schemeClr val="tx1"/>
                          </a:solidFill>
                          <a:effectLst/>
                          <a:latin typeface="Times New Roman" panose="02020603050405020304" pitchFamily="18" charset="0"/>
                          <a:ea typeface="+mn-ea"/>
                          <a:cs typeface="Times New Roman" panose="02020603050405020304" pitchFamily="18" charset="0"/>
                        </a:rPr>
                        <a:t>(PhD) level</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Doctor of Health Science (</a:t>
                      </a:r>
                      <a:r>
                        <a:rPr lang="en-GB" sz="1400" b="0" kern="1200" dirty="0" err="1">
                          <a:solidFill>
                            <a:schemeClr val="tx1"/>
                          </a:solidFill>
                          <a:effectLst/>
                          <a:latin typeface="Times New Roman" panose="02020603050405020304" pitchFamily="18" charset="0"/>
                          <a:ea typeface="+mn-ea"/>
                          <a:cs typeface="Times New Roman" panose="02020603050405020304" pitchFamily="18" charset="0"/>
                        </a:rPr>
                        <a:t>DHSc</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level</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Master of Philosophy(MPhil) level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20"/>
                        </a:spcBef>
                        <a:spcAft>
                          <a:spcPts val="0"/>
                        </a:spcAft>
                      </a:pPr>
                      <a:r>
                        <a:rPr lang="en-GB" sz="1400" b="0" kern="1200">
                          <a:solidFill>
                            <a:schemeClr val="tx1"/>
                          </a:solidFill>
                          <a:effectLst/>
                          <a:latin typeface="Times New Roman" panose="02020603050405020304" pitchFamily="18" charset="0"/>
                          <a:ea typeface="+mn-ea"/>
                          <a:cs typeface="Times New Roman" panose="02020603050405020304" pitchFamily="18" charset="0"/>
                        </a:rPr>
                        <a:t>CPD credit to be assessed on individual basis</a:t>
                      </a:r>
                      <a:endParaRPr lang="zh-TW" altLang="en-US" sz="1400" b="0" kern="120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Bef>
                          <a:spcPts val="540"/>
                        </a:spcBef>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endParaRPr lang="en-GB"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30</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credits maximum 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15</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credits maximum 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40"/>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10</a:t>
                      </a:r>
                      <a:r>
                        <a:rPr lang="en-GB" sz="1400" b="0" kern="1200" dirty="0">
                          <a:solidFill>
                            <a:schemeClr val="tx1"/>
                          </a:solidFill>
                          <a:effectLst/>
                          <a:latin typeface="Times New Roman" panose="02020603050405020304" pitchFamily="18" charset="0"/>
                          <a:ea typeface="+mn-ea"/>
                          <a:cs typeface="Times New Roman" panose="02020603050405020304" pitchFamily="18" charset="0"/>
                        </a:rPr>
                        <a:t> credits maximum in 3 years</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72000" marR="11430" algn="l" defTabSz="457200" rtl="0" eaLnBrk="1" latinLnBrk="0" hangingPunct="1">
                        <a:lnSpc>
                          <a:spcPct val="100000"/>
                        </a:lnSpc>
                        <a:spcAft>
                          <a:spcPts val="0"/>
                        </a:spcAft>
                      </a:pPr>
                      <a:r>
                        <a:rPr lang="en-GB" sz="1400" b="0" kern="1200" dirty="0">
                          <a:solidFill>
                            <a:schemeClr val="tx1"/>
                          </a:solidFill>
                          <a:effectLst/>
                          <a:latin typeface="Times New Roman" panose="02020603050405020304" pitchFamily="18" charset="0"/>
                          <a:ea typeface="+mn-ea"/>
                          <a:cs typeface="Times New Roman" panose="02020603050405020304" pitchFamily="18" charset="0"/>
                        </a:rPr>
                        <a:t>Thesis / Abstract / Statement from the research supervisor stating the content of the research </a:t>
                      </a:r>
                      <a:endParaRPr lang="zh-TW" altLang="en-US" sz="14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25056385"/>
                  </a:ext>
                </a:extLst>
              </a:tr>
            </a:tbl>
          </a:graphicData>
        </a:graphic>
      </p:graphicFrame>
    </p:spTree>
    <p:extLst>
      <p:ext uri="{BB962C8B-B14F-4D97-AF65-F5344CB8AC3E}">
        <p14:creationId xmlns:p14="http://schemas.microsoft.com/office/powerpoint/2010/main" val="670907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Scope of CPD Activities &amp; Allocation of Points </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27</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84FE74B3-1E46-3AC4-DDD7-95D3A81AE078}"/>
              </a:ext>
            </a:extLst>
          </p:cNvPr>
          <p:cNvGraphicFramePr>
            <a:graphicFrameLocks noGrp="1"/>
          </p:cNvGraphicFramePr>
          <p:nvPr>
            <p:extLst>
              <p:ext uri="{D42A27DB-BD31-4B8C-83A1-F6EECF244321}">
                <p14:modId xmlns:p14="http://schemas.microsoft.com/office/powerpoint/2010/main" val="2792105185"/>
              </p:ext>
            </p:extLst>
          </p:nvPr>
        </p:nvGraphicFramePr>
        <p:xfrm>
          <a:off x="611386" y="947576"/>
          <a:ext cx="10525118" cy="3039595"/>
        </p:xfrm>
        <a:graphic>
          <a:graphicData uri="http://schemas.openxmlformats.org/drawingml/2006/table">
            <a:tbl>
              <a:tblPr firstRow="1" firstCol="1" lastRow="1" lastCol="1" bandRow="1" bandCol="1">
                <a:tableStyleId>{5C22544A-7EE6-4342-B048-85BDC9FD1C3A}</a:tableStyleId>
              </a:tblPr>
              <a:tblGrid>
                <a:gridCol w="1407195">
                  <a:extLst>
                    <a:ext uri="{9D8B030D-6E8A-4147-A177-3AD203B41FA5}">
                      <a16:colId xmlns:a16="http://schemas.microsoft.com/office/drawing/2014/main" val="3537603449"/>
                    </a:ext>
                  </a:extLst>
                </a:gridCol>
                <a:gridCol w="2991030">
                  <a:extLst>
                    <a:ext uri="{9D8B030D-6E8A-4147-A177-3AD203B41FA5}">
                      <a16:colId xmlns:a16="http://schemas.microsoft.com/office/drawing/2014/main" val="2561257748"/>
                    </a:ext>
                  </a:extLst>
                </a:gridCol>
                <a:gridCol w="2089929">
                  <a:extLst>
                    <a:ext uri="{9D8B030D-6E8A-4147-A177-3AD203B41FA5}">
                      <a16:colId xmlns:a16="http://schemas.microsoft.com/office/drawing/2014/main" val="896796970"/>
                    </a:ext>
                  </a:extLst>
                </a:gridCol>
                <a:gridCol w="1751162">
                  <a:extLst>
                    <a:ext uri="{9D8B030D-6E8A-4147-A177-3AD203B41FA5}">
                      <a16:colId xmlns:a16="http://schemas.microsoft.com/office/drawing/2014/main" val="45142109"/>
                    </a:ext>
                  </a:extLst>
                </a:gridCol>
                <a:gridCol w="2285802">
                  <a:extLst>
                    <a:ext uri="{9D8B030D-6E8A-4147-A177-3AD203B41FA5}">
                      <a16:colId xmlns:a16="http://schemas.microsoft.com/office/drawing/2014/main" val="545015317"/>
                    </a:ext>
                  </a:extLst>
                </a:gridCol>
              </a:tblGrid>
              <a:tr h="748059">
                <a:tc>
                  <a:txBody>
                    <a:bodyPr/>
                    <a:lstStyle/>
                    <a:p>
                      <a:pPr marL="72000" marR="11430" indent="-1905"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Total 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Category of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CPD</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Credit(s)</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Maximum  CPD  credits allowed for each activity</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marR="11430" algn="l" defTabSz="457200" rtl="0" eaLnBrk="1" latinLnBrk="0" hangingPunct="1">
                        <a:lnSpc>
                          <a:spcPct val="100000"/>
                        </a:lnSpc>
                        <a:spcBef>
                          <a:spcPts val="5"/>
                        </a:spcBef>
                        <a:spcAft>
                          <a:spcPts val="0"/>
                        </a:spcAft>
                      </a:pPr>
                      <a:r>
                        <a:rPr lang="en-GB" sz="1400" b="1" kern="1200" dirty="0">
                          <a:solidFill>
                            <a:schemeClr val="tx1"/>
                          </a:solidFill>
                          <a:effectLst/>
                          <a:latin typeface="Times New Roman" panose="02020603050405020304" pitchFamily="18" charset="0"/>
                          <a:ea typeface="+mn-ea"/>
                          <a:cs typeface="Times New Roman" panose="02020603050405020304" pitchFamily="18" charset="0"/>
                        </a:rPr>
                        <a:t>Documents to be submitted as evidence upon request</a:t>
                      </a:r>
                      <a:endParaRPr lang="zh-TW" altLang="en-US" sz="1400" b="1" kern="12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897833"/>
                  </a:ext>
                </a:extLst>
              </a:tr>
              <a:tr h="2291536">
                <a:tc>
                  <a:txBody>
                    <a:bodyPr/>
                    <a:lstStyle/>
                    <a:p>
                      <a:pPr marL="115888" marR="0" indent="0">
                        <a:lnSpc>
                          <a:spcPts val="1550"/>
                        </a:lnSpc>
                        <a:spcBef>
                          <a:spcPts val="0"/>
                        </a:spcBef>
                        <a:spcAft>
                          <a:spcPts val="0"/>
                        </a:spcAft>
                      </a:pPr>
                      <a:r>
                        <a:rPr lang="en-GB" sz="1400" b="1"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10 credits   maximum</a:t>
                      </a:r>
                      <a:endParaRPr lang="en-US" sz="140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p>
                      <a:pPr marL="0" marR="0">
                        <a:lnSpc>
                          <a:spcPts val="1550"/>
                        </a:lnSpc>
                        <a:spcBef>
                          <a:spcPts val="5"/>
                        </a:spcBef>
                        <a:spcAft>
                          <a:spcPts val="0"/>
                        </a:spcAft>
                      </a:pPr>
                      <a:r>
                        <a:rPr lang="en-GB" sz="1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p>
                      <a:pPr marL="50800" marR="0" indent="65088">
                        <a:lnSpc>
                          <a:spcPts val="1550"/>
                        </a:lnSpc>
                        <a:spcBef>
                          <a:spcPts val="0"/>
                        </a:spcBef>
                        <a:spcAft>
                          <a:spcPts val="0"/>
                        </a:spcAft>
                      </a:pPr>
                      <a:r>
                        <a:rPr lang="en-GB" sz="1400" b="1"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(1/3)</a:t>
                      </a:r>
                      <a:endParaRPr lang="en-US" sz="140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43180" marR="144780">
                        <a:lnSpc>
                          <a:spcPts val="1550"/>
                        </a:lnSpc>
                        <a:spcBef>
                          <a:spcPts val="0"/>
                        </a:spcBef>
                        <a:spcAft>
                          <a:spcPts val="0"/>
                        </a:spcAft>
                      </a:pPr>
                      <a:r>
                        <a:rPr lang="en-GB"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Same as the categories of activities allowed for profession-related CPD activities as tabulated above. </a:t>
                      </a:r>
                      <a:endParaRPr lang="en-US"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44450" marR="118745">
                        <a:lnSpc>
                          <a:spcPts val="1550"/>
                        </a:lnSpc>
                        <a:spcBef>
                          <a:spcPts val="0"/>
                        </a:spcBef>
                        <a:spcAft>
                          <a:spcPts val="0"/>
                        </a:spcAft>
                      </a:pPr>
                      <a:r>
                        <a:rPr lang="en-GB"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Credit allocation follows the principle applicable for the corresponding categories of activities for profession-related CPD activities as tabulated above, except that the maximum credits are capped at 10 credits per cycle</a:t>
                      </a:r>
                      <a:endParaRPr lang="en-US"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43180" marR="73025">
                        <a:lnSpc>
                          <a:spcPts val="1550"/>
                        </a:lnSpc>
                        <a:spcBef>
                          <a:spcPts val="0"/>
                        </a:spcBef>
                        <a:spcAft>
                          <a:spcPts val="0"/>
                        </a:spcAft>
                      </a:pPr>
                      <a:r>
                        <a:rPr lang="en-GB"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10  credits maximum per cycle</a:t>
                      </a:r>
                      <a:endParaRPr lang="en-US"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44450" marR="117475">
                        <a:lnSpc>
                          <a:spcPts val="1550"/>
                        </a:lnSpc>
                        <a:spcBef>
                          <a:spcPts val="0"/>
                        </a:spcBef>
                        <a:spcAft>
                          <a:spcPts val="0"/>
                        </a:spcAft>
                      </a:pPr>
                      <a:r>
                        <a:rPr lang="en-GB"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Same as those documents applicable for the corresponding categories of activities for profession- related CPD activities as tabulated above</a:t>
                      </a:r>
                      <a:endParaRPr lang="en-US" sz="1400" b="0" dirty="0">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42887898"/>
                  </a:ext>
                </a:extLst>
              </a:tr>
            </a:tbl>
          </a:graphicData>
        </a:graphic>
      </p:graphicFrame>
    </p:spTree>
    <p:extLst>
      <p:ext uri="{BB962C8B-B14F-4D97-AF65-F5344CB8AC3E}">
        <p14:creationId xmlns:p14="http://schemas.microsoft.com/office/powerpoint/2010/main" val="3971149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22307" y="104057"/>
            <a:ext cx="11689628" cy="508502"/>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List of Accredited </a:t>
            </a:r>
            <a:r>
              <a:rPr lang="en-US" altLang="zh-HK" sz="3200" b="1" dirty="0" err="1">
                <a:solidFill>
                  <a:srgbClr val="0070C0"/>
                </a:solidFill>
                <a:latin typeface="Times New Roman" panose="02020603050405020304" pitchFamily="18" charset="0"/>
                <a:cs typeface="Times New Roman" panose="02020603050405020304" pitchFamily="18" charset="0"/>
              </a:rPr>
              <a:t>Programme</a:t>
            </a:r>
            <a:r>
              <a:rPr lang="en-US" altLang="zh-HK" sz="3200" b="1" dirty="0">
                <a:solidFill>
                  <a:srgbClr val="0070C0"/>
                </a:solidFill>
                <a:latin typeface="Times New Roman" panose="02020603050405020304" pitchFamily="18" charset="0"/>
                <a:cs typeface="Times New Roman" panose="02020603050405020304" pitchFamily="18" charset="0"/>
              </a:rPr>
              <a:t> Providers (APPs)</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28</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0B1F4518-FCD1-B866-494C-D880CDBDCF13}"/>
              </a:ext>
            </a:extLst>
          </p:cNvPr>
          <p:cNvSpPr txBox="1">
            <a:spLocks/>
          </p:cNvSpPr>
          <p:nvPr/>
        </p:nvSpPr>
        <p:spPr>
          <a:xfrm>
            <a:off x="322306" y="709100"/>
            <a:ext cx="9727215" cy="614889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Hong Kong Association of Radiation Therapists</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College of Radiographers and Radiation Therapists</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Polytechnic University</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Radiographers' Association</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Radiological Technologists' Association</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Society of Interventional Radiology</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Society of Nuclear Medicine &amp; Molecular Imaging</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Hong Kong Society for Ultrasound in Medicine</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Hospital Authority</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Hong Kong Society of Clinical Oncology</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The SPACE, the University of Hong Kong</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Department of Imaging and Interventional Radiology, The Chinese University of Hong Kong</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HKSH Medical Group</a:t>
            </a:r>
          </a:p>
          <a:p>
            <a:pPr marL="514350" indent="-514350">
              <a:buAutoNum type="arabicPeriod"/>
            </a:pPr>
            <a:r>
              <a:rPr lang="en-US" altLang="zh-HK" dirty="0">
                <a:solidFill>
                  <a:schemeClr val="tx1"/>
                </a:solidFill>
                <a:latin typeface="Times New Roman" panose="02020603050405020304" pitchFamily="18" charset="0"/>
                <a:cs typeface="Times New Roman" panose="02020603050405020304" pitchFamily="18" charset="0"/>
              </a:rPr>
              <a:t>Tung Wah College</a:t>
            </a:r>
          </a:p>
          <a:p>
            <a:pPr marL="514350" indent="-514350">
              <a:buAutoNum type="arabicPeriod"/>
            </a:pPr>
            <a:endParaRPr lang="en-US" altLang="zh-HK" dirty="0">
              <a:solidFill>
                <a:schemeClr val="tx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HK"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367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91181" y="517236"/>
            <a:ext cx="10396892" cy="1320800"/>
          </a:xfrm>
        </p:spPr>
        <p:txBody>
          <a:bodyPr>
            <a:normAutofit fontScale="90000"/>
          </a:bodyPr>
          <a:lstStyle/>
          <a:p>
            <a:r>
              <a:rPr lang="en-US" altLang="zh-HK" sz="3200" b="1" dirty="0">
                <a:solidFill>
                  <a:srgbClr val="0070C0"/>
                </a:solidFill>
                <a:latin typeface="Times New Roman" panose="02020603050405020304" pitchFamily="18" charset="0"/>
                <a:cs typeface="Times New Roman" panose="02020603050405020304" pitchFamily="18" charset="0"/>
              </a:rPr>
              <a:t>Q. How can I track the progress and report my CPD points?</a:t>
            </a:r>
            <a:br>
              <a:rPr lang="en-US" altLang="zh-HK" sz="3200" b="1" dirty="0">
                <a:solidFill>
                  <a:srgbClr val="0070C0"/>
                </a:solidFill>
                <a:latin typeface="Times New Roman" panose="02020603050405020304" pitchFamily="18" charset="0"/>
                <a:cs typeface="Times New Roman" panose="02020603050405020304" pitchFamily="18" charset="0"/>
              </a:rPr>
            </a:b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293121" y="1293091"/>
            <a:ext cx="10783196" cy="5159467"/>
          </a:xfrm>
        </p:spPr>
        <p:txBody>
          <a:bodyPr>
            <a:normAutofit fontScale="77500" lnSpcReduction="20000"/>
          </a:bodyPr>
          <a:lstStyle/>
          <a:p>
            <a:pPr lvl="1"/>
            <a:r>
              <a:rPr lang="en-US" altLang="zh-HK" sz="2800" dirty="0">
                <a:latin typeface="Times New Roman" panose="02020603050405020304" pitchFamily="18" charset="0"/>
                <a:cs typeface="Times New Roman" panose="02020603050405020304" pitchFamily="18" charset="0"/>
              </a:rPr>
              <a:t>Registrants will be required to submit their CPD attainment every three years on the same occasion when they renew their </a:t>
            </a:r>
            <a:r>
              <a:rPr lang="en-US" altLang="zh-HK" sz="2800" dirty="0" err="1">
                <a:latin typeface="Times New Roman" panose="02020603050405020304" pitchFamily="18" charset="0"/>
                <a:cs typeface="Times New Roman" panose="02020603050405020304" pitchFamily="18" charset="0"/>
              </a:rPr>
              <a:t>practising</a:t>
            </a:r>
            <a:r>
              <a:rPr lang="en-US" altLang="zh-HK" sz="2800" dirty="0">
                <a:latin typeface="Times New Roman" panose="02020603050405020304" pitchFamily="18" charset="0"/>
                <a:cs typeface="Times New Roman" panose="02020603050405020304" pitchFamily="18" charset="0"/>
              </a:rPr>
              <a:t> certificate.</a:t>
            </a:r>
          </a:p>
          <a:p>
            <a:pPr lvl="1"/>
            <a:endParaRPr lang="en-US" altLang="zh-HK" sz="2800" dirty="0">
              <a:latin typeface="Times New Roman" panose="02020603050405020304" pitchFamily="18" charset="0"/>
              <a:cs typeface="Times New Roman" panose="02020603050405020304" pitchFamily="18" charset="0"/>
            </a:endParaRPr>
          </a:p>
          <a:p>
            <a:pPr lvl="1"/>
            <a:r>
              <a:rPr lang="en-US" altLang="zh-HK" sz="2800" dirty="0">
                <a:latin typeface="Times New Roman" panose="02020603050405020304" pitchFamily="18" charset="0"/>
                <a:cs typeface="Times New Roman" panose="02020603050405020304" pitchFamily="18" charset="0"/>
              </a:rPr>
              <a:t>The </a:t>
            </a:r>
            <a:r>
              <a:rPr lang="en-US" altLang="zh-HK" sz="2800" b="1" dirty="0">
                <a:latin typeface="Times New Roman" panose="02020603050405020304" pitchFamily="18" charset="0"/>
                <a:cs typeface="Times New Roman" panose="02020603050405020304" pitchFamily="18" charset="0"/>
              </a:rPr>
              <a:t>Record Sheet of CPD Programs/Activities</a:t>
            </a:r>
            <a:r>
              <a:rPr lang="en-US" altLang="zh-HK" sz="2800" dirty="0">
                <a:latin typeface="Times New Roman" panose="02020603050405020304" pitchFamily="18" charset="0"/>
                <a:cs typeface="Times New Roman" panose="02020603050405020304" pitchFamily="18" charset="0"/>
              </a:rPr>
              <a:t> attended </a:t>
            </a:r>
            <a:r>
              <a:rPr lang="en-US" altLang="zh-HK" sz="2800" dirty="0">
                <a:solidFill>
                  <a:schemeClr val="tx1"/>
                </a:solidFill>
                <a:latin typeface="Times New Roman" panose="02020603050405020304" pitchFamily="18" charset="0"/>
                <a:cs typeface="Times New Roman" panose="02020603050405020304" pitchFamily="18" charset="0"/>
              </a:rPr>
              <a:t>will be </a:t>
            </a:r>
            <a:r>
              <a:rPr lang="en-US" altLang="zh-HK" sz="2800" dirty="0">
                <a:latin typeface="Times New Roman" panose="02020603050405020304" pitchFamily="18" charset="0"/>
                <a:cs typeface="Times New Roman" panose="02020603050405020304" pitchFamily="18" charset="0"/>
              </a:rPr>
              <a:t>available on the RG Board website.  A table will be provided setting out the CPD years, in which RG registrants may record the CPD points obtained under Activity Categories 1 to 8.</a:t>
            </a:r>
          </a:p>
          <a:p>
            <a:pPr marL="457200" lvl="1" indent="0">
              <a:buNone/>
            </a:pPr>
            <a:endParaRPr lang="en-US" altLang="zh-HK" sz="2800" dirty="0">
              <a:highlight>
                <a:srgbClr val="13DF03"/>
              </a:highlight>
              <a:latin typeface="Times New Roman" panose="02020603050405020304" pitchFamily="18" charset="0"/>
              <a:cs typeface="Times New Roman" panose="02020603050405020304" pitchFamily="18" charset="0"/>
            </a:endParaRPr>
          </a:p>
          <a:p>
            <a:pPr lvl="1"/>
            <a:r>
              <a:rPr lang="en-US" altLang="zh-HK" sz="2800" dirty="0">
                <a:latin typeface="Times New Roman" panose="02020603050405020304" pitchFamily="18" charset="0"/>
                <a:cs typeface="Times New Roman" panose="02020603050405020304" pitchFamily="18" charset="0"/>
              </a:rPr>
              <a:t>RG registrants are required to keep a record by themselves for </a:t>
            </a:r>
            <a:r>
              <a:rPr lang="en-US" altLang="zh-HK" sz="2800" b="1" dirty="0">
                <a:latin typeface="Times New Roman" panose="02020603050405020304" pitchFamily="18" charset="0"/>
                <a:cs typeface="Times New Roman" panose="02020603050405020304" pitchFamily="18" charset="0"/>
              </a:rPr>
              <a:t>at least 6 years</a:t>
            </a:r>
            <a:r>
              <a:rPr lang="en-US" altLang="zh-HK" sz="2800" dirty="0">
                <a:latin typeface="Times New Roman" panose="02020603050405020304" pitchFamily="18" charset="0"/>
                <a:cs typeface="Times New Roman" panose="02020603050405020304" pitchFamily="18" charset="0"/>
              </a:rPr>
              <a:t>, along with supporting evidence (e.g. certificates, letters, documents of attendance</a:t>
            </a:r>
            <a:r>
              <a:rPr lang="en-US" altLang="zh-TW" sz="2800" dirty="0">
                <a:latin typeface="Times New Roman" panose="02020603050405020304" pitchFamily="18" charset="0"/>
                <a:cs typeface="Times New Roman" panose="02020603050405020304" pitchFamily="18" charset="0"/>
              </a:rPr>
              <a:t>, or summary of self-study</a:t>
            </a:r>
            <a:r>
              <a:rPr lang="en-US" altLang="zh-HK" sz="2800" dirty="0">
                <a:latin typeface="Times New Roman" panose="02020603050405020304" pitchFamily="18" charset="0"/>
                <a:cs typeface="Times New Roman" panose="02020603050405020304" pitchFamily="18" charset="0"/>
              </a:rPr>
              <a:t>), as proof of having accumulated the required CPD points for the cycle.</a:t>
            </a:r>
          </a:p>
          <a:p>
            <a:pPr lvl="1"/>
            <a:endParaRPr lang="en-US" altLang="zh-HK" sz="2800" dirty="0">
              <a:latin typeface="Times New Roman" panose="02020603050405020304" pitchFamily="18" charset="0"/>
              <a:cs typeface="Times New Roman" panose="02020603050405020304" pitchFamily="18" charset="0"/>
            </a:endParaRPr>
          </a:p>
          <a:p>
            <a:pPr lvl="1"/>
            <a:r>
              <a:rPr lang="en-US" altLang="zh-HK" sz="2800" dirty="0">
                <a:latin typeface="Times New Roman" panose="02020603050405020304" pitchFamily="18" charset="0"/>
                <a:cs typeface="Times New Roman" panose="02020603050405020304" pitchFamily="18" charset="0"/>
              </a:rPr>
              <a:t>The RG Board may conduct </a:t>
            </a:r>
            <a:r>
              <a:rPr lang="en-US" altLang="zh-HK" sz="2800" b="1" dirty="0">
                <a:latin typeface="Times New Roman" panose="02020603050405020304" pitchFamily="18" charset="0"/>
                <a:cs typeface="Times New Roman" panose="02020603050405020304" pitchFamily="18" charset="0"/>
              </a:rPr>
              <a:t>random check</a:t>
            </a:r>
            <a:r>
              <a:rPr lang="en-US" altLang="zh-HK" sz="2800" dirty="0">
                <a:latin typeface="Times New Roman" panose="02020603050405020304" pitchFamily="18" charset="0"/>
                <a:cs typeface="Times New Roman" panose="02020603050405020304" pitchFamily="18" charset="0"/>
              </a:rPr>
              <a:t> to verify the CPD points reported by registrants.</a:t>
            </a:r>
          </a:p>
          <a:p>
            <a:pPr lvl="1"/>
            <a:endParaRPr lang="en-US" altLang="zh-HK" sz="2800" dirty="0">
              <a:latin typeface="Times New Roman" panose="02020603050405020304" pitchFamily="18" charset="0"/>
              <a:cs typeface="Times New Roman" panose="02020603050405020304" pitchFamily="18" charset="0"/>
            </a:endParaRPr>
          </a:p>
          <a:p>
            <a:pPr marL="457200" lvl="1" indent="0">
              <a:buNone/>
            </a:pPr>
            <a:endParaRPr lang="en-US" altLang="zh-HK" sz="28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115DF3C-5DFF-C09A-ACAF-8CD0BB06E31B}"/>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29</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56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244FF7AA-E543-6319-B6CC-A362AA59C4DF}"/>
              </a:ext>
            </a:extLst>
          </p:cNvPr>
          <p:cNvSpPr>
            <a:spLocks noGrp="1"/>
          </p:cNvSpPr>
          <p:nvPr>
            <p:ph idx="1"/>
          </p:nvPr>
        </p:nvSpPr>
        <p:spPr>
          <a:xfrm>
            <a:off x="525793" y="404352"/>
            <a:ext cx="10471639" cy="5570049"/>
          </a:xfrm>
        </p:spPr>
        <p:txBody>
          <a:bodyPr>
            <a:normAutofit/>
          </a:bodyPr>
          <a:lstStyle/>
          <a:p>
            <a:pPr marL="0" indent="0" algn="just">
              <a:lnSpc>
                <a:spcPct val="120000"/>
              </a:lnSpc>
              <a:buNone/>
            </a:pPr>
            <a:r>
              <a:rPr lang="en-US" b="1" dirty="0">
                <a:latin typeface="Times New Roman" panose="02020603050405020304" pitchFamily="18" charset="0"/>
                <a:cs typeface="Times New Roman" panose="02020603050405020304" pitchFamily="18" charset="0"/>
              </a:rPr>
              <a:t>3. Respectful Engagement:</a:t>
            </a:r>
          </a:p>
          <a:p>
            <a:pPr marL="0" indent="0" algn="just">
              <a:lnSpc>
                <a:spcPct val="120000"/>
              </a:lnSpc>
              <a:buNone/>
            </a:pPr>
            <a:r>
              <a:rPr lang="en-US" dirty="0">
                <a:latin typeface="Times New Roman" panose="02020603050405020304" pitchFamily="18" charset="0"/>
                <a:cs typeface="Times New Roman" panose="02020603050405020304" pitchFamily="18" charset="0"/>
              </a:rPr>
              <a:t>The Chairman will oversee the meeting, ensuring adherence to time limits and these rules with support from the Secretariat. If any participant is found of any disrespectful behavior, he/she will be removed from the session.</a:t>
            </a:r>
          </a:p>
          <a:p>
            <a:pPr marL="0" indent="0" algn="just">
              <a:lnSpc>
                <a:spcPct val="120000"/>
              </a:lnSpc>
              <a:buNone/>
            </a:pPr>
            <a:endParaRPr lang="en-US" b="1" dirty="0">
              <a:latin typeface="Times New Roman" panose="02020603050405020304" pitchFamily="18" charset="0"/>
              <a:cs typeface="Times New Roman" panose="02020603050405020304" pitchFamily="18" charset="0"/>
            </a:endParaRPr>
          </a:p>
          <a:p>
            <a:pPr marL="0" indent="0" algn="just">
              <a:lnSpc>
                <a:spcPct val="120000"/>
              </a:lnSpc>
              <a:buNone/>
            </a:pPr>
            <a:r>
              <a:rPr lang="en-US" b="1" dirty="0">
                <a:latin typeface="Times New Roman" panose="02020603050405020304" pitchFamily="18" charset="0"/>
                <a:cs typeface="Times New Roman" panose="02020603050405020304" pitchFamily="18" charset="0"/>
              </a:rPr>
              <a:t>4. Recording Disclaimer</a:t>
            </a:r>
          </a:p>
          <a:p>
            <a:pPr marL="0" indent="0" algn="just">
              <a:lnSpc>
                <a:spcPct val="120000"/>
              </a:lnSpc>
              <a:buNone/>
            </a:pPr>
            <a:r>
              <a:rPr lang="en-US" dirty="0">
                <a:latin typeface="Times New Roman" panose="02020603050405020304" pitchFamily="18" charset="0"/>
                <a:cs typeface="Times New Roman" panose="02020603050405020304" pitchFamily="18" charset="0"/>
              </a:rPr>
              <a:t>The seminar will be recorded on Zoom by the Secretariat for administrative purposes. By joining and remaining in the seminar, participants are deemed to have been notified of, and to consent to, such recording. The recording will be kept and handled in accordance with applicable privacy and data protection. </a:t>
            </a:r>
            <a:endParaRPr lang="en-US" altLang="zh-HK" kern="100" dirty="0">
              <a:latin typeface="Times New Roman" panose="02020603050405020304" pitchFamily="18" charset="0"/>
              <a:ea typeface="新細明體" panose="02020500000000000000" pitchFamily="18" charset="-120"/>
              <a:cs typeface="Times New Roman" panose="02020603050405020304" pitchFamily="18" charset="0"/>
            </a:endParaRPr>
          </a:p>
          <a:p>
            <a:pPr marL="0" indent="0">
              <a:buNone/>
            </a:pPr>
            <a:endParaRPr lang="en-US" altLang="zh-HK" sz="2400" dirty="0">
              <a:latin typeface="Times New Roman" panose="02020603050405020304" pitchFamily="18" charset="0"/>
              <a:cs typeface="Times New Roman" panose="02020603050405020304" pitchFamily="18" charset="0"/>
            </a:endParaRPr>
          </a:p>
        </p:txBody>
      </p:sp>
      <p:sp>
        <p:nvSpPr>
          <p:cNvPr id="9" name="投影片編號版面配置區 6">
            <a:extLst>
              <a:ext uri="{FF2B5EF4-FFF2-40B4-BE49-F238E27FC236}">
                <a16:creationId xmlns:a16="http://schemas.microsoft.com/office/drawing/2014/main" id="{EB8ABC2C-CE1C-1594-97E1-5BAA696365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pPr/>
              <a:t>3</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76864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437717" y="418640"/>
            <a:ext cx="11689628" cy="1320800"/>
          </a:xfrm>
        </p:spPr>
        <p:txBody>
          <a:bodyPr>
            <a:normAutofit/>
          </a:bodyPr>
          <a:lstStyle/>
          <a:p>
            <a:r>
              <a:rPr lang="en-US" altLang="zh-HK" sz="3200" b="1" dirty="0">
                <a:solidFill>
                  <a:srgbClr val="0070C0"/>
                </a:solidFill>
                <a:latin typeface="Times New Roman" panose="02020603050405020304" pitchFamily="18" charset="0"/>
                <a:cs typeface="Times New Roman" panose="02020603050405020304" pitchFamily="18" charset="0"/>
              </a:rPr>
              <a:t>Q. Can I be exempted from the Mandatory CPD Scheme?</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645318" y="1342808"/>
            <a:ext cx="8596668" cy="5372027"/>
          </a:xfrm>
        </p:spPr>
        <p:txBody>
          <a:bodyPr>
            <a:normAutofit/>
          </a:bodyPr>
          <a:lstStyle/>
          <a:p>
            <a:pPr>
              <a:lnSpc>
                <a:spcPct val="100000"/>
              </a:lnSpc>
              <a:buFont typeface="Wingdings" panose="05000000000000000000" pitchFamily="2" charset="2"/>
              <a:buChar char="u"/>
            </a:pPr>
            <a:r>
              <a:rPr lang="en-US" altLang="zh-HK" sz="2400" dirty="0">
                <a:latin typeface="Times New Roman" panose="02020603050405020304" pitchFamily="18" charset="0"/>
                <a:cs typeface="Times New Roman" panose="02020603050405020304" pitchFamily="18" charset="0"/>
              </a:rPr>
              <a:t>	Exemption may be granted if you -</a:t>
            </a:r>
          </a:p>
          <a:p>
            <a:pPr lvl="1"/>
            <a:r>
              <a:rPr lang="en-US" altLang="zh-HK" sz="2400" b="1" dirty="0">
                <a:solidFill>
                  <a:schemeClr val="tx1"/>
                </a:solidFill>
                <a:latin typeface="Times New Roman" panose="02020603050405020304" pitchFamily="18" charset="0"/>
                <a:cs typeface="Times New Roman" panose="02020603050405020304" pitchFamily="18" charset="0"/>
              </a:rPr>
              <a:t>could be certified to have a medical condition or</a:t>
            </a:r>
            <a:r>
              <a:rPr lang="en-US" altLang="zh-HK" sz="2400" b="1" baseline="0" dirty="0">
                <a:solidFill>
                  <a:schemeClr val="tx1"/>
                </a:solidFill>
                <a:latin typeface="Times New Roman" panose="02020603050405020304" pitchFamily="18" charset="0"/>
                <a:cs typeface="Times New Roman" panose="02020603050405020304" pitchFamily="18" charset="0"/>
              </a:rPr>
              <a:t> other circumstances </a:t>
            </a:r>
            <a:r>
              <a:rPr lang="en-US" altLang="zh-HK" sz="2400" b="1" i="0" u="none" strike="noStrike" baseline="0" dirty="0">
                <a:solidFill>
                  <a:schemeClr val="tx1"/>
                </a:solidFill>
                <a:latin typeface="Times New Roman" panose="02020603050405020304" pitchFamily="18" charset="0"/>
              </a:rPr>
              <a:t>restricting your ability to discharge RG duties</a:t>
            </a:r>
            <a:r>
              <a:rPr lang="en-US" altLang="zh-HK" sz="2400" i="0" u="none" strike="noStrike" baseline="0" dirty="0">
                <a:solidFill>
                  <a:schemeClr val="tx1"/>
                </a:solidFill>
                <a:latin typeface="Times New Roman" panose="02020603050405020304" pitchFamily="18" charset="0"/>
              </a:rPr>
              <a:t>, </a:t>
            </a:r>
            <a:r>
              <a:rPr lang="en-US" altLang="zh-HK" sz="2400" dirty="0">
                <a:solidFill>
                  <a:schemeClr val="tx1"/>
                </a:solidFill>
                <a:latin typeface="Times New Roman" panose="02020603050405020304" pitchFamily="18" charset="0"/>
                <a:cs typeface="Times New Roman" panose="02020603050405020304" pitchFamily="18" charset="0"/>
              </a:rPr>
              <a:t>which the Board considers as</a:t>
            </a:r>
            <a:r>
              <a:rPr lang="en-US" altLang="zh-HK" sz="2400" baseline="0" dirty="0">
                <a:solidFill>
                  <a:schemeClr val="tx1"/>
                </a:solidFill>
                <a:latin typeface="Times New Roman" panose="02020603050405020304" pitchFamily="18" charset="0"/>
                <a:cs typeface="Times New Roman" panose="02020603050405020304" pitchFamily="18" charset="0"/>
              </a:rPr>
              <a:t> acceptable reasons for exemptions from </a:t>
            </a:r>
            <a:r>
              <a:rPr lang="en-US" altLang="zh-HK" sz="2400" dirty="0">
                <a:solidFill>
                  <a:schemeClr val="tx1"/>
                </a:solidFill>
                <a:latin typeface="Times New Roman" panose="02020603050405020304" pitchFamily="18" charset="0"/>
                <a:cs typeface="Times New Roman" panose="02020603050405020304" pitchFamily="18" charset="0"/>
              </a:rPr>
              <a:t>CPD (e.g. </a:t>
            </a:r>
            <a:r>
              <a:rPr lang="en-US" altLang="zh-HK" sz="2400" kern="1200" dirty="0">
                <a:solidFill>
                  <a:schemeClr val="tx1"/>
                </a:solidFill>
                <a:latin typeface="Times New Roman" panose="02020603050405020304" pitchFamily="18" charset="0"/>
                <a:cs typeface="Times New Roman" panose="02020603050405020304" pitchFamily="18" charset="0"/>
              </a:rPr>
              <a:t>Prolonged Illness and Permanent Disability)</a:t>
            </a:r>
            <a:r>
              <a:rPr lang="en-US" altLang="zh-HK" sz="2400" dirty="0">
                <a:solidFill>
                  <a:schemeClr val="tx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u"/>
            </a:pPr>
            <a:r>
              <a:rPr lang="en-US" altLang="zh-HK" sz="2400" dirty="0">
                <a:solidFill>
                  <a:schemeClr val="tx1"/>
                </a:solidFill>
                <a:latin typeface="Times New Roman" panose="02020603050405020304" pitchFamily="18" charset="0"/>
                <a:cs typeface="Times New Roman" panose="02020603050405020304" pitchFamily="18" charset="0"/>
              </a:rPr>
              <a:t>A registrant should submit application of exemption to the RG Board for consideration on </a:t>
            </a:r>
            <a:r>
              <a:rPr lang="en-US" altLang="zh-HK" sz="2400" u="sng" dirty="0">
                <a:solidFill>
                  <a:schemeClr val="tx1"/>
                </a:solidFill>
                <a:latin typeface="Times New Roman" panose="02020603050405020304" pitchFamily="18" charset="0"/>
                <a:cs typeface="Times New Roman" panose="02020603050405020304" pitchFamily="18" charset="0"/>
              </a:rPr>
              <a:t>a case-by-case basis</a:t>
            </a:r>
            <a:r>
              <a:rPr lang="en-US" altLang="zh-HK" sz="2400" dirty="0">
                <a:solidFill>
                  <a:schemeClr val="tx1"/>
                </a:solidFill>
                <a:latin typeface="Times New Roman" panose="02020603050405020304" pitchFamily="18" charset="0"/>
                <a:cs typeface="Times New Roman" panose="02020603050405020304" pitchFamily="18" charset="0"/>
              </a:rPr>
              <a:t>.</a:t>
            </a:r>
            <a:endParaRPr lang="zh-HK" altLang="en-US" sz="2400" dirty="0">
              <a:solidFill>
                <a:schemeClr val="tx1"/>
              </a:solidFill>
              <a:latin typeface="Times New Roman" panose="02020603050405020304" pitchFamily="18" charset="0"/>
              <a:cs typeface="Times New Roman" panose="02020603050405020304" pitchFamily="18" charset="0"/>
            </a:endParaRPr>
          </a:p>
          <a:p>
            <a:pPr lvl="1"/>
            <a:endParaRPr lang="en-US" altLang="zh-HK" sz="2400" dirty="0">
              <a:latin typeface="Times New Roman" panose="02020603050405020304" pitchFamily="18" charset="0"/>
              <a:cs typeface="Times New Roman" panose="02020603050405020304" pitchFamily="18" charset="0"/>
            </a:endParaRPr>
          </a:p>
          <a:p>
            <a:pPr marL="0" indent="0">
              <a:buNone/>
            </a:pPr>
            <a:endParaRPr lang="zh-HK" altLang="en-US"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30</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753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463596" y="276585"/>
            <a:ext cx="9027984" cy="1320800"/>
          </a:xfrm>
        </p:spPr>
        <p:txBody>
          <a:bodyPr>
            <a:normAutofit/>
          </a:bodyPr>
          <a:lstStyle/>
          <a:p>
            <a:r>
              <a:rPr lang="en-US" altLang="zh-HK" sz="3200" b="1" dirty="0">
                <a:solidFill>
                  <a:srgbClr val="0070C0"/>
                </a:solidFill>
                <a:latin typeface="Times New Roman" panose="02020603050405020304" pitchFamily="18" charset="0"/>
                <a:cs typeface="Times New Roman" panose="02020603050405020304" pitchFamily="18" charset="0"/>
              </a:rPr>
              <a:t>Q. What will happen if I cannot fulfill CPD points by the end of practising certificate renewal?</a:t>
            </a:r>
            <a:endParaRPr lang="zh-HK" altLang="en-US" sz="3200" b="1" dirty="0">
              <a:solidFill>
                <a:srgbClr val="0070C0"/>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334199" y="1679621"/>
            <a:ext cx="8596668" cy="4523998"/>
          </a:xfrm>
        </p:spPr>
        <p:txBody>
          <a:bodyPr>
            <a:normAutofit/>
          </a:bodyPr>
          <a:lstStyle/>
          <a:p>
            <a:pPr marL="0" indent="0">
              <a:lnSpc>
                <a:spcPct val="100000"/>
              </a:lnSpc>
              <a:buNone/>
            </a:pPr>
            <a:r>
              <a:rPr lang="en-US" altLang="zh-HK" sz="2400" b="1" dirty="0">
                <a:latin typeface="Times New Roman" panose="02020603050405020304" pitchFamily="18" charset="0"/>
                <a:cs typeface="Times New Roman" panose="02020603050405020304" pitchFamily="18" charset="0"/>
              </a:rPr>
              <a:t>	</a:t>
            </a:r>
            <a:r>
              <a:rPr lang="en-US" altLang="zh-HK" sz="2400" b="1" dirty="0">
                <a:solidFill>
                  <a:schemeClr val="tx1"/>
                </a:solidFill>
                <a:latin typeface="Times New Roman" panose="02020603050405020304" pitchFamily="18" charset="0"/>
                <a:cs typeface="Times New Roman" panose="02020603050405020304" pitchFamily="18" charset="0"/>
              </a:rPr>
              <a:t>(</a:t>
            </a:r>
            <a:r>
              <a:rPr lang="en-US" altLang="zh-HK" sz="2400" b="1" dirty="0" err="1">
                <a:solidFill>
                  <a:schemeClr val="tx1"/>
                </a:solidFill>
                <a:latin typeface="Times New Roman" panose="02020603050405020304" pitchFamily="18" charset="0"/>
                <a:cs typeface="Times New Roman" panose="02020603050405020304" pitchFamily="18" charset="0"/>
              </a:rPr>
              <a:t>i</a:t>
            </a:r>
            <a:r>
              <a:rPr lang="en-US" altLang="zh-HK" sz="2400" b="1" dirty="0">
                <a:solidFill>
                  <a:schemeClr val="tx1"/>
                </a:solidFill>
                <a:latin typeface="Times New Roman" panose="02020603050405020304" pitchFamily="18" charset="0"/>
                <a:cs typeface="Times New Roman" panose="02020603050405020304" pitchFamily="18" charset="0"/>
              </a:rPr>
              <a:t>) Non-compliance That is Remediable</a:t>
            </a:r>
          </a:p>
          <a:p>
            <a:pPr lvl="1"/>
            <a:r>
              <a:rPr lang="en-US" altLang="zh-HK" sz="2400" dirty="0">
                <a:solidFill>
                  <a:schemeClr val="tx1"/>
                </a:solidFill>
                <a:latin typeface="Times New Roman" panose="02020603050405020304" pitchFamily="18" charset="0"/>
                <a:cs typeface="Times New Roman" panose="02020603050405020304" pitchFamily="18" charset="0"/>
              </a:rPr>
              <a:t>A RG must have achieved </a:t>
            </a:r>
            <a:r>
              <a:rPr lang="en-US" altLang="zh-HK" sz="2400" b="1" dirty="0">
                <a:solidFill>
                  <a:schemeClr val="tx1"/>
                </a:solidFill>
                <a:latin typeface="Times New Roman" panose="02020603050405020304" pitchFamily="18" charset="0"/>
                <a:cs typeface="Times New Roman" panose="02020603050405020304" pitchFamily="18" charset="0"/>
              </a:rPr>
              <a:t>not less than 20 credits in profession-related CPD activities</a:t>
            </a:r>
            <a:r>
              <a:rPr lang="en-US" altLang="zh-HK" sz="2400" dirty="0">
                <a:solidFill>
                  <a:schemeClr val="tx1"/>
                </a:solidFill>
                <a:latin typeface="Times New Roman" panose="02020603050405020304" pitchFamily="18" charset="0"/>
                <a:cs typeface="Times New Roman" panose="02020603050405020304" pitchFamily="18" charset="0"/>
              </a:rPr>
              <a:t>.</a:t>
            </a:r>
          </a:p>
          <a:p>
            <a:pPr lvl="1"/>
            <a:endParaRPr lang="en-US" altLang="zh-HK" sz="2400" dirty="0">
              <a:solidFill>
                <a:schemeClr val="tx1"/>
              </a:solidFill>
              <a:latin typeface="Times New Roman" panose="02020603050405020304" pitchFamily="18" charset="0"/>
              <a:cs typeface="Times New Roman" panose="02020603050405020304" pitchFamily="18" charset="0"/>
            </a:endParaRPr>
          </a:p>
          <a:p>
            <a:pPr marL="457200" lvl="1" indent="0">
              <a:buNone/>
            </a:pPr>
            <a:r>
              <a:rPr lang="en-US" altLang="zh-HK" sz="2400" b="1" dirty="0">
                <a:solidFill>
                  <a:schemeClr val="tx1"/>
                </a:solidFill>
                <a:latin typeface="Times New Roman" panose="02020603050405020304" pitchFamily="18" charset="0"/>
                <a:cs typeface="Times New Roman" panose="02020603050405020304" pitchFamily="18" charset="0"/>
              </a:rPr>
              <a:t>(ii) Non-compliance That Is Not Remediable</a:t>
            </a:r>
          </a:p>
          <a:p>
            <a:pPr lvl="1"/>
            <a:r>
              <a:rPr lang="en-US" altLang="zh-HK" sz="2400" u="none" dirty="0">
                <a:solidFill>
                  <a:schemeClr val="tx1"/>
                </a:solidFill>
                <a:latin typeface="Times New Roman" panose="02020603050405020304" pitchFamily="18" charset="0"/>
                <a:cs typeface="Times New Roman" panose="02020603050405020304" pitchFamily="18" charset="0"/>
              </a:rPr>
              <a:t>A RG who has obtained </a:t>
            </a:r>
            <a:r>
              <a:rPr lang="en-US" altLang="zh-HK" sz="2400" b="1" u="none" dirty="0">
                <a:solidFill>
                  <a:schemeClr val="tx1"/>
                </a:solidFill>
                <a:latin typeface="Times New Roman" panose="02020603050405020304" pitchFamily="18" charset="0"/>
                <a:cs typeface="Times New Roman" panose="02020603050405020304" pitchFamily="18" charset="0"/>
              </a:rPr>
              <a:t>less than </a:t>
            </a:r>
            <a:r>
              <a:rPr lang="en-US" altLang="zh-HK" sz="2400" b="1" dirty="0">
                <a:solidFill>
                  <a:schemeClr val="tx1"/>
                </a:solidFill>
                <a:latin typeface="Times New Roman" panose="02020603050405020304" pitchFamily="18" charset="0"/>
                <a:cs typeface="Times New Roman" panose="02020603050405020304" pitchFamily="18" charset="0"/>
              </a:rPr>
              <a:t>20 credits in profession-related CPD activities </a:t>
            </a:r>
            <a:r>
              <a:rPr lang="en-US" altLang="zh-HK" sz="2400" b="1" u="none" dirty="0">
                <a:solidFill>
                  <a:schemeClr val="tx1"/>
                </a:solidFill>
                <a:latin typeface="Times New Roman" panose="02020603050405020304" pitchFamily="18" charset="0"/>
                <a:cs typeface="Times New Roman" panose="02020603050405020304" pitchFamily="18" charset="0"/>
              </a:rPr>
              <a:t>without acceptable reasons</a:t>
            </a:r>
            <a:r>
              <a:rPr lang="en-US" altLang="zh-HK" sz="2400" u="none" dirty="0">
                <a:solidFill>
                  <a:schemeClr val="tx1"/>
                </a:solidFill>
                <a:latin typeface="Times New Roman" panose="02020603050405020304" pitchFamily="18" charset="0"/>
                <a:cs typeface="Times New Roman" panose="02020603050405020304" pitchFamily="18" charset="0"/>
              </a:rPr>
              <a:t>, no practicing certificates will be issued. </a:t>
            </a:r>
          </a:p>
          <a:p>
            <a:pPr lvl="1"/>
            <a:endParaRPr lang="en-US" altLang="zh-HK" sz="2400" dirty="0">
              <a:latin typeface="Times New Roman" panose="02020603050405020304" pitchFamily="18" charset="0"/>
              <a:cs typeface="Times New Roman" panose="02020603050405020304" pitchFamily="18" charset="0"/>
            </a:endParaRPr>
          </a:p>
          <a:p>
            <a:pPr marL="0" indent="0">
              <a:buNone/>
            </a:pPr>
            <a:endParaRPr lang="zh-HK" altLang="en-US"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2F743D68-0DBB-43BA-C59D-8873F0DB8AA7}"/>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31</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35183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937A5B14-B358-DAC4-170E-B01A60F3CA14}"/>
              </a:ext>
            </a:extLst>
          </p:cNvPr>
          <p:cNvSpPr txBox="1">
            <a:spLocks/>
          </p:cNvSpPr>
          <p:nvPr/>
        </p:nvSpPr>
        <p:spPr>
          <a:xfrm>
            <a:off x="834526" y="127439"/>
            <a:ext cx="8596668" cy="843419"/>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HK" sz="3200" b="1" dirty="0">
                <a:solidFill>
                  <a:srgbClr val="0070C0"/>
                </a:solidFill>
                <a:latin typeface="Times New Roman" panose="02020603050405020304" pitchFamily="18" charset="0"/>
                <a:cs typeface="Times New Roman" panose="02020603050405020304" pitchFamily="18" charset="0"/>
              </a:rPr>
              <a:t>Remediable Programme</a:t>
            </a:r>
            <a:endParaRPr lang="en-US" altLang="zh-HK"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040F5497-5FAD-F86A-F8D8-26374CA12E0D}"/>
              </a:ext>
            </a:extLst>
          </p:cNvPr>
          <p:cNvGraphicFramePr>
            <a:graphicFrameLocks noGrp="1"/>
          </p:cNvGraphicFramePr>
          <p:nvPr>
            <p:extLst>
              <p:ext uri="{D42A27DB-BD31-4B8C-83A1-F6EECF244321}">
                <p14:modId xmlns:p14="http://schemas.microsoft.com/office/powerpoint/2010/main" val="3563522831"/>
              </p:ext>
            </p:extLst>
          </p:nvPr>
        </p:nvGraphicFramePr>
        <p:xfrm>
          <a:off x="695982" y="676433"/>
          <a:ext cx="9556383" cy="1005840"/>
        </p:xfrm>
        <a:graphic>
          <a:graphicData uri="http://schemas.openxmlformats.org/drawingml/2006/table">
            <a:tbl>
              <a:tblPr firstRow="1" bandRow="1">
                <a:tableStyleId>{5C22544A-7EE6-4342-B048-85BDC9FD1C3A}</a:tableStyleId>
              </a:tblPr>
              <a:tblGrid>
                <a:gridCol w="9556383">
                  <a:extLst>
                    <a:ext uri="{9D8B030D-6E8A-4147-A177-3AD203B41FA5}">
                      <a16:colId xmlns:a16="http://schemas.microsoft.com/office/drawing/2014/main" val="267448292"/>
                    </a:ext>
                  </a:extLst>
                </a:gridCol>
              </a:tblGrid>
              <a:tr h="237908">
                <a:tc>
                  <a:txBody>
                    <a:bodyPr/>
                    <a:lstStyle/>
                    <a:p>
                      <a:pPr algn="ctr"/>
                      <a:r>
                        <a:rPr lang="en-US" altLang="zh-HK" sz="1800" b="1" dirty="0">
                          <a:solidFill>
                            <a:schemeClr val="tx1"/>
                          </a:solidFill>
                          <a:latin typeface="Times New Roman" panose="02020603050405020304" pitchFamily="18" charset="0"/>
                          <a:cs typeface="Times New Roman" panose="02020603050405020304" pitchFamily="18" charset="0"/>
                        </a:rPr>
                        <a:t>Various remediable scenarios and the corresponding additional requirement</a:t>
                      </a:r>
                      <a:endParaRPr lang="zh-HK" altLang="en-US" dirty="0">
                        <a:solidFill>
                          <a:schemeClr val="tx2"/>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642096729"/>
                  </a:ext>
                </a:extLst>
              </a:tr>
              <a:tr h="41632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zh-HK" sz="1800" b="0" i="0" u="none" strike="noStrike" kern="1200" cap="none" spc="0" normalizeH="0" baseline="0" noProof="0" dirty="0">
                          <a:ln>
                            <a:noFill/>
                          </a:ln>
                          <a:solidFill>
                            <a:prstClr val="black"/>
                          </a:solidFill>
                          <a:effectLst/>
                          <a:uLnTx/>
                          <a:uFillTx/>
                          <a:latin typeface="Times New Roman" panose="02020603050405020304" pitchFamily="18" charset="0"/>
                          <a:ea typeface="細明體" panose="02020509000000000000" pitchFamily="49" charset="-120"/>
                          <a:cs typeface="+mn-cs"/>
                        </a:rPr>
                        <a:t>If a registrant achieves at least 20 credits in profession-related CPD activities but fails to attain the full CPD requirement, they are required to remedy the deficit in the subsequent cycle. </a:t>
                      </a:r>
                      <a:endParaRPr kumimoji="0" lang="en-US" altLang="zh-HK" sz="20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4118916619"/>
                  </a:ext>
                </a:extLst>
              </a:tr>
            </a:tbl>
          </a:graphicData>
        </a:graphic>
      </p:graphicFrame>
      <p:sp>
        <p:nvSpPr>
          <p:cNvPr id="5" name="文字方塊 4">
            <a:extLst>
              <a:ext uri="{FF2B5EF4-FFF2-40B4-BE49-F238E27FC236}">
                <a16:creationId xmlns:a16="http://schemas.microsoft.com/office/drawing/2014/main" id="{9179B37E-804F-AC80-796D-3B12FC6C9365}"/>
              </a:ext>
            </a:extLst>
          </p:cNvPr>
          <p:cNvSpPr txBox="1"/>
          <p:nvPr/>
        </p:nvSpPr>
        <p:spPr>
          <a:xfrm>
            <a:off x="8425061" y="2007681"/>
            <a:ext cx="3255710" cy="470898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Clr>
                <a:schemeClr val="accent1"/>
              </a:buClr>
              <a:buFont typeface="Wingdings 3" panose="05040102010807070707" pitchFamily="18" charset="2"/>
              <a:buChar char="u"/>
            </a:pPr>
            <a:r>
              <a:rPr lang="en-US" altLang="zh-HK" sz="1500" dirty="0">
                <a:latin typeface="Times New Roman" panose="02020603050405020304" pitchFamily="18" charset="0"/>
                <a:cs typeface="Times New Roman" panose="02020603050405020304" pitchFamily="18" charset="0"/>
              </a:rPr>
              <a:t>The CPD deficit shall be obtained through participation in </a:t>
            </a:r>
            <a:r>
              <a:rPr lang="en-US" altLang="zh-HK" sz="1500" b="1" dirty="0">
                <a:latin typeface="Times New Roman" panose="02020603050405020304" pitchFamily="18" charset="0"/>
                <a:cs typeface="Times New Roman" panose="02020603050405020304" pitchFamily="18" charset="0"/>
              </a:rPr>
              <a:t>profession-related CPD activities</a:t>
            </a:r>
            <a:r>
              <a:rPr lang="en-US" altLang="zh-HK" sz="1500" dirty="0">
                <a:latin typeface="Times New Roman" panose="02020603050405020304" pitchFamily="18" charset="0"/>
                <a:cs typeface="Times New Roman" panose="02020603050405020304" pitchFamily="18" charset="0"/>
              </a:rPr>
              <a:t>.</a:t>
            </a:r>
          </a:p>
          <a:p>
            <a:pPr>
              <a:buClr>
                <a:schemeClr val="accent1"/>
              </a:buClr>
            </a:pPr>
            <a:endParaRPr lang="en-US" altLang="zh-HK" sz="1500" dirty="0">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500" dirty="0">
                <a:effectLst/>
                <a:latin typeface="Times New Roman" panose="02020603050405020304" pitchFamily="18" charset="0"/>
                <a:ea typeface="細明體" panose="02020509000000000000" pitchFamily="49" charset="-120"/>
                <a:cs typeface="Times New Roman" panose="02020603050405020304" pitchFamily="18" charset="0"/>
              </a:rPr>
              <a:t>The remedial </a:t>
            </a:r>
            <a:r>
              <a:rPr lang="en-US" altLang="zh-HK" sz="1500" dirty="0" err="1">
                <a:effectLst/>
                <a:latin typeface="Times New Roman" panose="02020603050405020304" pitchFamily="18" charset="0"/>
                <a:ea typeface="細明體" panose="02020509000000000000" pitchFamily="49" charset="-120"/>
                <a:cs typeface="Times New Roman" panose="02020603050405020304" pitchFamily="18" charset="0"/>
              </a:rPr>
              <a:t>programme</a:t>
            </a:r>
            <a:r>
              <a:rPr lang="en-US" altLang="zh-HK" sz="1500" dirty="0">
                <a:effectLst/>
                <a:latin typeface="Times New Roman" panose="02020603050405020304" pitchFamily="18" charset="0"/>
                <a:ea typeface="細明體" panose="02020509000000000000" pitchFamily="49" charset="-120"/>
                <a:cs typeface="Times New Roman" panose="02020603050405020304" pitchFamily="18" charset="0"/>
              </a:rPr>
              <a:t> shall be completed within the next cycle, as this shall be the final opportunity and</a:t>
            </a:r>
            <a:r>
              <a:rPr lang="en-US" altLang="zh-HK" sz="1500" dirty="0">
                <a:latin typeface="Times New Roman" panose="02020603050405020304" pitchFamily="18" charset="0"/>
                <a:ea typeface="細明體" panose="02020509000000000000" pitchFamily="49" charset="-120"/>
                <a:cs typeface="Times New Roman" panose="02020603050405020304" pitchFamily="18" charset="0"/>
              </a:rPr>
              <a:t> no further extension will be granted.</a:t>
            </a:r>
            <a:endParaRPr lang="en-US" altLang="zh-HK" sz="1500" dirty="0">
              <a:effectLst/>
              <a:latin typeface="Times New Roman" panose="02020603050405020304" pitchFamily="18" charset="0"/>
              <a:ea typeface="細明體" panose="02020509000000000000" pitchFamily="49" charset="-120"/>
              <a:cs typeface="Times New Roman" panose="02020603050405020304" pitchFamily="18" charset="0"/>
            </a:endParaRPr>
          </a:p>
          <a:p>
            <a:endParaRPr lang="en-US" altLang="zh-HK" sz="1500" dirty="0">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500" dirty="0">
                <a:effectLst/>
                <a:latin typeface="Times New Roman" panose="02020603050405020304" pitchFamily="18" charset="0"/>
                <a:ea typeface="細明體" panose="02020509000000000000" pitchFamily="49" charset="-120"/>
                <a:cs typeface="Times New Roman" panose="02020603050405020304" pitchFamily="18" charset="0"/>
              </a:rPr>
              <a:t>The RG who has failed to make remedy prescribed by the Board for the deficiency without acceptable reasons may then be regarded as a case of non-compliance that is not remediable.</a:t>
            </a:r>
          </a:p>
          <a:p>
            <a:pPr marL="285750" indent="-285750">
              <a:buClr>
                <a:schemeClr val="accent1"/>
              </a:buClr>
              <a:buFont typeface="Wingdings 3" panose="05040102010807070707" pitchFamily="18" charset="2"/>
              <a:buChar char="u"/>
            </a:pPr>
            <a:endParaRPr lang="en-US" altLang="zh-HK" sz="1500" dirty="0">
              <a:effectLst/>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5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False reporting may constitute a criminal offence and may result in criminal liability.</a:t>
            </a:r>
            <a:endParaRPr lang="zh-HK" altLang="en-US" sz="1500" dirty="0">
              <a:solidFill>
                <a:schemeClr val="tx1"/>
              </a:solidFill>
              <a:latin typeface="Times New Roman" panose="02020603050405020304" pitchFamily="18" charset="0"/>
              <a:cs typeface="Times New Roman" panose="02020603050405020304" pitchFamily="18" charset="0"/>
            </a:endParaRPr>
          </a:p>
        </p:txBody>
      </p:sp>
      <p:sp>
        <p:nvSpPr>
          <p:cNvPr id="10" name="投影片編號版面配置區 6">
            <a:extLst>
              <a:ext uri="{FF2B5EF4-FFF2-40B4-BE49-F238E27FC236}">
                <a16:creationId xmlns:a16="http://schemas.microsoft.com/office/drawing/2014/main" id="{3C12CDB5-7171-FBB0-BB82-525673BD5723}"/>
              </a:ext>
            </a:extLst>
          </p:cNvPr>
          <p:cNvSpPr>
            <a:spLocks noGrp="1"/>
          </p:cNvSpPr>
          <p:nvPr>
            <p:ph type="sldNum" sz="quarter" idx="12"/>
          </p:nvPr>
        </p:nvSpPr>
        <p:spPr>
          <a:xfrm>
            <a:off x="11373869" y="6351537"/>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32</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92146E69-EDEC-E50E-5455-FDC7CC681D3D}"/>
              </a:ext>
            </a:extLst>
          </p:cNvPr>
          <p:cNvGraphicFramePr>
            <a:graphicFrameLocks noGrp="1"/>
          </p:cNvGraphicFramePr>
          <p:nvPr>
            <p:extLst>
              <p:ext uri="{D42A27DB-BD31-4B8C-83A1-F6EECF244321}">
                <p14:modId xmlns:p14="http://schemas.microsoft.com/office/powerpoint/2010/main" val="75270973"/>
              </p:ext>
            </p:extLst>
          </p:nvPr>
        </p:nvGraphicFramePr>
        <p:xfrm>
          <a:off x="969590" y="2007681"/>
          <a:ext cx="7096125" cy="2561350"/>
        </p:xfrm>
        <a:graphic>
          <a:graphicData uri="http://schemas.openxmlformats.org/drawingml/2006/table">
            <a:tbl>
              <a:tblPr firstRow="1" firstCol="1" bandRow="1"/>
              <a:tblGrid>
                <a:gridCol w="1354488">
                  <a:extLst>
                    <a:ext uri="{9D8B030D-6E8A-4147-A177-3AD203B41FA5}">
                      <a16:colId xmlns:a16="http://schemas.microsoft.com/office/drawing/2014/main" val="2866044773"/>
                    </a:ext>
                  </a:extLst>
                </a:gridCol>
                <a:gridCol w="1355319">
                  <a:extLst>
                    <a:ext uri="{9D8B030D-6E8A-4147-A177-3AD203B41FA5}">
                      <a16:colId xmlns:a16="http://schemas.microsoft.com/office/drawing/2014/main" val="3813326539"/>
                    </a:ext>
                  </a:extLst>
                </a:gridCol>
                <a:gridCol w="1355319">
                  <a:extLst>
                    <a:ext uri="{9D8B030D-6E8A-4147-A177-3AD203B41FA5}">
                      <a16:colId xmlns:a16="http://schemas.microsoft.com/office/drawing/2014/main" val="3586976637"/>
                    </a:ext>
                  </a:extLst>
                </a:gridCol>
                <a:gridCol w="3030999">
                  <a:extLst>
                    <a:ext uri="{9D8B030D-6E8A-4147-A177-3AD203B41FA5}">
                      <a16:colId xmlns:a16="http://schemas.microsoft.com/office/drawing/2014/main" val="2707902267"/>
                    </a:ext>
                  </a:extLst>
                </a:gridCol>
              </a:tblGrid>
              <a:tr h="923926">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1</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st</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2</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nd</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3</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rd</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Additional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required in the next cycle</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1034547"/>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(deficit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6172705"/>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(deficit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096276"/>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(deficit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4497694"/>
                  </a:ext>
                </a:extLst>
              </a:tr>
            </a:tbl>
          </a:graphicData>
        </a:graphic>
      </p:graphicFrame>
    </p:spTree>
    <p:extLst>
      <p:ext uri="{BB962C8B-B14F-4D97-AF65-F5344CB8AC3E}">
        <p14:creationId xmlns:p14="http://schemas.microsoft.com/office/powerpoint/2010/main" val="297727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7" name="標題 1"/>
          <p:cNvSpPr>
            <a:spLocks noGrp="1"/>
          </p:cNvSpPr>
          <p:nvPr>
            <p:ph type="title"/>
          </p:nvPr>
        </p:nvSpPr>
        <p:spPr>
          <a:xfrm>
            <a:off x="1424955" y="2704843"/>
            <a:ext cx="8734347" cy="1645484"/>
          </a:xfrm>
        </p:spPr>
        <p:txBody>
          <a:bodyPr>
            <a:noAutofit/>
          </a:bodyPr>
          <a:lstStyle/>
          <a:p>
            <a:pPr algn="ctr"/>
            <a:r>
              <a:rPr lang="en-US" altLang="zh-HK" sz="7200" b="1" dirty="0">
                <a:solidFill>
                  <a:schemeClr val="tx1"/>
                </a:solidFill>
                <a:latin typeface="Times New Roman" panose="02020603050405020304" pitchFamily="18" charset="0"/>
                <a:cs typeface="Times New Roman" panose="02020603050405020304" pitchFamily="18" charset="0"/>
              </a:rPr>
              <a:t>Thank You</a:t>
            </a:r>
            <a:br>
              <a:rPr lang="en-US" altLang="zh-HK" sz="7200" b="1" dirty="0">
                <a:solidFill>
                  <a:schemeClr val="tx1"/>
                </a:solidFill>
                <a:latin typeface="Times New Roman" panose="02020603050405020304" pitchFamily="18" charset="0"/>
                <a:cs typeface="Times New Roman" panose="02020603050405020304" pitchFamily="18" charset="0"/>
              </a:rPr>
            </a:br>
            <a:endParaRPr lang="en-US" altLang="zh-HK" sz="7200" b="1" dirty="0">
              <a:solidFill>
                <a:schemeClr val="tx1"/>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614761D6-3FE1-5C91-44CF-195C4BDB09B6}"/>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33</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155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3C91E9-B0A6-E883-067A-1057B78D5680}"/>
              </a:ext>
            </a:extLst>
          </p:cNvPr>
          <p:cNvSpPr>
            <a:spLocks noGrp="1"/>
          </p:cNvSpPr>
          <p:nvPr>
            <p:ph type="title"/>
          </p:nvPr>
        </p:nvSpPr>
        <p:spPr>
          <a:xfrm>
            <a:off x="760460" y="223983"/>
            <a:ext cx="8596668" cy="1320800"/>
          </a:xfrm>
        </p:spPr>
        <p:txBody>
          <a:bodyPr/>
          <a:lstStyle/>
          <a:p>
            <a:r>
              <a:rPr lang="en-US" altLang="zh-HK" b="1" dirty="0">
                <a:solidFill>
                  <a:srgbClr val="0070C0"/>
                </a:solidFill>
                <a:latin typeface="Times New Roman" panose="02020603050405020304" pitchFamily="18" charset="0"/>
                <a:cs typeface="Times New Roman" panose="02020603050405020304" pitchFamily="18" charset="0"/>
              </a:rPr>
              <a:t>Today’s Objective</a:t>
            </a:r>
            <a:endParaRPr lang="zh-HK" altLang="en-US" b="1" dirty="0">
              <a:solidFill>
                <a:srgbClr val="0070C0"/>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44FF7AA-E543-6319-B6CC-A362AA59C4DF}"/>
              </a:ext>
            </a:extLst>
          </p:cNvPr>
          <p:cNvSpPr>
            <a:spLocks noGrp="1"/>
          </p:cNvSpPr>
          <p:nvPr>
            <p:ph idx="1"/>
          </p:nvPr>
        </p:nvSpPr>
        <p:spPr>
          <a:xfrm>
            <a:off x="845389" y="1052422"/>
            <a:ext cx="9284032" cy="5570049"/>
          </a:xfrm>
        </p:spPr>
        <p:txBody>
          <a:bodyPr>
            <a:normAutofit/>
          </a:bodyPr>
          <a:lstStyle/>
          <a:p>
            <a:pPr marL="0" indent="0">
              <a:buNone/>
            </a:pPr>
            <a:r>
              <a:rPr lang="en-US" altLang="zh-TW" sz="2400" b="1" dirty="0">
                <a:latin typeface="Times New Roman" panose="02020603050405020304" pitchFamily="18" charset="0"/>
                <a:cs typeface="Times New Roman" panose="02020603050405020304" pitchFamily="18" charset="0"/>
              </a:rPr>
              <a:t>The objectives of this seminar are:</a:t>
            </a:r>
          </a:p>
          <a:p>
            <a:pPr>
              <a:buFont typeface="Wingdings 3" panose="05040102010807070707" pitchFamily="18" charset="2"/>
              <a:buChar char=""/>
            </a:pPr>
            <a:r>
              <a:rPr lang="en-US" altLang="zh-HK" sz="2400" dirty="0">
                <a:latin typeface="Times New Roman" panose="02020603050405020304" pitchFamily="18" charset="0"/>
                <a:cs typeface="Times New Roman" panose="02020603050405020304" pitchFamily="18" charset="0"/>
              </a:rPr>
              <a:t>To update RG Registrants on the mandatory Continuing Professional Development (CPD) scheme for practicing certificate renewal.</a:t>
            </a:r>
          </a:p>
          <a:p>
            <a:pPr marL="0" indent="0">
              <a:buNone/>
            </a:pPr>
            <a:endParaRPr lang="en-US" altLang="zh-HK" sz="2400"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sz="2400" dirty="0">
                <a:latin typeface="Times New Roman" panose="02020603050405020304" pitchFamily="18" charset="0"/>
                <a:cs typeface="Times New Roman" panose="02020603050405020304" pitchFamily="18" charset="0"/>
              </a:rPr>
              <a:t>To gather opinions from RG registrants on the mandatory CPD scheme and identify areas that require further discussion and </a:t>
            </a:r>
            <a:r>
              <a:rPr lang="en-US" sz="2400" u="sng" dirty="0">
                <a:latin typeface="Times New Roman" panose="02020603050405020304" pitchFamily="18" charset="0"/>
                <a:cs typeface="Times New Roman" panose="02020603050405020304" pitchFamily="18" charset="0"/>
              </a:rPr>
              <a:t>approval by the RG Board and Allied Health Professions Council</a:t>
            </a:r>
            <a:r>
              <a:rPr lang="en-US" sz="2400" dirty="0">
                <a:latin typeface="Times New Roman" panose="02020603050405020304" pitchFamily="18" charset="0"/>
                <a:cs typeface="Times New Roman" panose="02020603050405020304" pitchFamily="18" charset="0"/>
              </a:rPr>
              <a:t>.</a:t>
            </a:r>
            <a:endParaRPr lang="en-US" altLang="zh-HK" sz="2400" dirty="0">
              <a:latin typeface="Times New Roman" panose="02020603050405020304" pitchFamily="18" charset="0"/>
              <a:cs typeface="Times New Roman" panose="02020603050405020304" pitchFamily="18" charset="0"/>
            </a:endParaRPr>
          </a:p>
        </p:txBody>
      </p:sp>
      <p:sp>
        <p:nvSpPr>
          <p:cNvPr id="9" name="投影片編號版面配置區 6">
            <a:extLst>
              <a:ext uri="{FF2B5EF4-FFF2-40B4-BE49-F238E27FC236}">
                <a16:creationId xmlns:a16="http://schemas.microsoft.com/office/drawing/2014/main" id="{EB8ABC2C-CE1C-1594-97E1-5BAA696365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pPr/>
              <a:t>4</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045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3C91E9-B0A6-E883-067A-1057B78D5680}"/>
              </a:ext>
            </a:extLst>
          </p:cNvPr>
          <p:cNvSpPr>
            <a:spLocks noGrp="1"/>
          </p:cNvSpPr>
          <p:nvPr>
            <p:ph type="title"/>
          </p:nvPr>
        </p:nvSpPr>
        <p:spPr>
          <a:xfrm>
            <a:off x="760460" y="223983"/>
            <a:ext cx="8596668" cy="1320800"/>
          </a:xfrm>
        </p:spPr>
        <p:txBody>
          <a:bodyPr/>
          <a:lstStyle/>
          <a:p>
            <a:r>
              <a:rPr lang="en-US" altLang="zh-HK" b="1" dirty="0">
                <a:solidFill>
                  <a:srgbClr val="0070C0"/>
                </a:solidFill>
                <a:latin typeface="Times New Roman" panose="02020603050405020304" pitchFamily="18" charset="0"/>
                <a:cs typeface="Times New Roman" panose="02020603050405020304" pitchFamily="18" charset="0"/>
              </a:rPr>
              <a:t>Common Questions in mind</a:t>
            </a:r>
            <a:endParaRPr lang="zh-HK" altLang="en-US" b="1" dirty="0">
              <a:solidFill>
                <a:srgbClr val="0070C0"/>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44FF7AA-E543-6319-B6CC-A362AA59C4DF}"/>
              </a:ext>
            </a:extLst>
          </p:cNvPr>
          <p:cNvSpPr>
            <a:spLocks noGrp="1"/>
          </p:cNvSpPr>
          <p:nvPr>
            <p:ph idx="1"/>
          </p:nvPr>
        </p:nvSpPr>
        <p:spPr>
          <a:xfrm>
            <a:off x="845389" y="1052422"/>
            <a:ext cx="10977156" cy="5570049"/>
          </a:xfrm>
        </p:spPr>
        <p:txBody>
          <a:bodyPr>
            <a:normAutofit lnSpcReduction="10000"/>
          </a:bodyPr>
          <a:lstStyle/>
          <a:p>
            <a:pPr>
              <a:buFont typeface="Wingdings 3" panose="05040102010807070707" pitchFamily="18" charset="2"/>
              <a:buChar char=""/>
            </a:pPr>
            <a:r>
              <a:rPr lang="en-US" altLang="zh-TW" sz="2400" b="1" dirty="0">
                <a:latin typeface="Times New Roman" panose="02020603050405020304" pitchFamily="18" charset="0"/>
                <a:cs typeface="Times New Roman" panose="02020603050405020304" pitchFamily="18" charset="0"/>
              </a:rPr>
              <a:t>Why do I need to have CPD as a RG?</a:t>
            </a:r>
          </a:p>
          <a:p>
            <a:pPr>
              <a:buFont typeface="Wingdings 3" panose="05040102010807070707" pitchFamily="18" charset="2"/>
              <a:buChar char=""/>
            </a:pPr>
            <a:endParaRPr lang="en-US" altLang="zh-TW"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many CPD points do I need to have, and by when?</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can I obtain CPD points?</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can I track the progress and report my CPD points?</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Can I be exempted from the mandatory CPD scheme?</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What will happen if I cannot fulfill CPD points by the end of practising certificate renewal?</a:t>
            </a:r>
          </a:p>
        </p:txBody>
      </p:sp>
      <p:sp>
        <p:nvSpPr>
          <p:cNvPr id="8" name="想法泡泡: 雲朵 7">
            <a:extLst>
              <a:ext uri="{FF2B5EF4-FFF2-40B4-BE49-F238E27FC236}">
                <a16:creationId xmlns:a16="http://schemas.microsoft.com/office/drawing/2014/main" id="{C0E98171-91BE-FAF6-0D2E-3658C2EA1915}"/>
              </a:ext>
            </a:extLst>
          </p:cNvPr>
          <p:cNvSpPr/>
          <p:nvPr/>
        </p:nvSpPr>
        <p:spPr>
          <a:xfrm>
            <a:off x="7302383" y="78511"/>
            <a:ext cx="1440181" cy="674254"/>
          </a:xfrm>
          <a:prstGeom prst="cloudCallout">
            <a:avLst>
              <a:gd name="adj1" fmla="val -55482"/>
              <a:gd name="adj2" fmla="val 119104"/>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zh-HK" altLang="en-US" dirty="0"/>
          </a:p>
        </p:txBody>
      </p:sp>
      <p:sp>
        <p:nvSpPr>
          <p:cNvPr id="9" name="投影片編號版面配置區 6">
            <a:extLst>
              <a:ext uri="{FF2B5EF4-FFF2-40B4-BE49-F238E27FC236}">
                <a16:creationId xmlns:a16="http://schemas.microsoft.com/office/drawing/2014/main" id="{EB8ABC2C-CE1C-1594-97E1-5BAA696365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pPr/>
              <a:t>5</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3190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2"/>
          <p:cNvSpPr txBox="1">
            <a:spLocks/>
          </p:cNvSpPr>
          <p:nvPr/>
        </p:nvSpPr>
        <p:spPr>
          <a:xfrm>
            <a:off x="676987" y="898438"/>
            <a:ext cx="10305050" cy="5024583"/>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29200" indent="-457200">
              <a:lnSpc>
                <a:spcPct val="120000"/>
              </a:lnSpc>
              <a:spcBef>
                <a:spcPts val="600"/>
              </a:spcBef>
              <a:buClr>
                <a:schemeClr val="accent1"/>
              </a:buClr>
              <a:buFont typeface="Wingdings 3" panose="05040102010807070707" pitchFamily="18" charset="2"/>
              <a:buChar char=""/>
            </a:pPr>
            <a:r>
              <a:rPr lang="en-US" altLang="zh-HK" b="1" dirty="0">
                <a:latin typeface="Times New Roman" panose="02020603050405020304" pitchFamily="18" charset="0"/>
                <a:cs typeface="Times New Roman" panose="02020603050405020304" pitchFamily="18" charset="0"/>
              </a:rPr>
              <a:t>Policy Intent</a:t>
            </a:r>
          </a:p>
          <a:p>
            <a:pPr marL="72000" indent="0">
              <a:lnSpc>
                <a:spcPct val="120000"/>
              </a:lnSpc>
              <a:spcBef>
                <a:spcPts val="600"/>
              </a:spcBef>
              <a:buNone/>
            </a:pPr>
            <a:r>
              <a:rPr lang="en-US" altLang="zh-HK" i="0" dirty="0">
                <a:solidFill>
                  <a:srgbClr val="000000"/>
                </a:solidFill>
                <a:effectLst/>
                <a:latin typeface="Times New Roman" panose="02020603050405020304" pitchFamily="18" charset="0"/>
                <a:cs typeface="Times New Roman" panose="02020603050405020304" pitchFamily="18" charset="0"/>
              </a:rPr>
              <a:t>Throug</a:t>
            </a:r>
            <a:r>
              <a:rPr lang="en-US" altLang="zh-HK" dirty="0">
                <a:solidFill>
                  <a:srgbClr val="000000"/>
                </a:solidFill>
                <a:latin typeface="Times New Roman" panose="02020603050405020304" pitchFamily="18" charset="0"/>
                <a:cs typeface="Times New Roman" panose="02020603050405020304" pitchFamily="18" charset="0"/>
              </a:rPr>
              <a:t>h CPD, RG registrants </a:t>
            </a:r>
            <a:r>
              <a:rPr lang="en-US" altLang="zh-HK" i="0" dirty="0">
                <a:solidFill>
                  <a:srgbClr val="000000"/>
                </a:solidFill>
                <a:effectLst/>
                <a:latin typeface="Times New Roman" panose="02020603050405020304" pitchFamily="18" charset="0"/>
                <a:cs typeface="Times New Roman" panose="02020603050405020304" pitchFamily="18" charset="0"/>
              </a:rPr>
              <a:t>will be able to </a:t>
            </a:r>
            <a:r>
              <a:rPr lang="en-US" altLang="zh-HK" b="1" i="0" dirty="0">
                <a:solidFill>
                  <a:srgbClr val="000000"/>
                </a:solidFill>
                <a:effectLst/>
                <a:latin typeface="Times New Roman" panose="02020603050405020304" pitchFamily="18" charset="0"/>
                <a:cs typeface="Times New Roman" panose="02020603050405020304" pitchFamily="18" charset="0"/>
              </a:rPr>
              <a:t>keep pace with rapid advances</a:t>
            </a:r>
            <a:r>
              <a:rPr lang="en-US" altLang="zh-HK" i="0" dirty="0">
                <a:solidFill>
                  <a:srgbClr val="000000"/>
                </a:solidFill>
                <a:effectLst/>
                <a:latin typeface="Times New Roman" panose="02020603050405020304" pitchFamily="18" charset="0"/>
                <a:cs typeface="Times New Roman" panose="02020603050405020304" pitchFamily="18" charset="0"/>
              </a:rPr>
              <a:t> in RG profession in terms of </a:t>
            </a:r>
            <a:r>
              <a:rPr lang="en-US" altLang="zh-HK" b="1" i="0" dirty="0">
                <a:solidFill>
                  <a:srgbClr val="000000"/>
                </a:solidFill>
                <a:effectLst/>
                <a:latin typeface="Times New Roman" panose="02020603050405020304" pitchFamily="18" charset="0"/>
                <a:cs typeface="Times New Roman" panose="02020603050405020304" pitchFamily="18" charset="0"/>
              </a:rPr>
              <a:t>knowledge</a:t>
            </a:r>
            <a:r>
              <a:rPr lang="en-US" altLang="zh-HK" i="0" dirty="0">
                <a:solidFill>
                  <a:srgbClr val="000000"/>
                </a:solidFill>
                <a:effectLst/>
                <a:latin typeface="Times New Roman" panose="02020603050405020304" pitchFamily="18" charset="0"/>
                <a:cs typeface="Times New Roman" panose="02020603050405020304" pitchFamily="18" charset="0"/>
              </a:rPr>
              <a:t>, </a:t>
            </a:r>
            <a:r>
              <a:rPr lang="en-US" altLang="zh-HK" b="1" i="0" dirty="0">
                <a:solidFill>
                  <a:srgbClr val="000000"/>
                </a:solidFill>
                <a:effectLst/>
                <a:latin typeface="Times New Roman" panose="02020603050405020304" pitchFamily="18" charset="0"/>
                <a:cs typeface="Times New Roman" panose="02020603050405020304" pitchFamily="18" charset="0"/>
              </a:rPr>
              <a:t>skills</a:t>
            </a:r>
            <a:r>
              <a:rPr lang="en-US" altLang="zh-HK" i="0" dirty="0">
                <a:solidFill>
                  <a:srgbClr val="000000"/>
                </a:solidFill>
                <a:effectLst/>
                <a:latin typeface="Times New Roman" panose="02020603050405020304" pitchFamily="18" charset="0"/>
                <a:cs typeface="Times New Roman" panose="02020603050405020304" pitchFamily="18" charset="0"/>
              </a:rPr>
              <a:t> and </a:t>
            </a:r>
            <a:r>
              <a:rPr lang="en-US" altLang="zh-HK" b="1" i="0" dirty="0">
                <a:solidFill>
                  <a:srgbClr val="000000"/>
                </a:solidFill>
                <a:effectLst/>
                <a:latin typeface="Times New Roman" panose="02020603050405020304" pitchFamily="18" charset="0"/>
                <a:cs typeface="Times New Roman" panose="02020603050405020304" pitchFamily="18" charset="0"/>
              </a:rPr>
              <a:t>practical experience for the provision of professional service</a:t>
            </a:r>
            <a:r>
              <a:rPr lang="en-US" altLang="zh-HK" i="0" dirty="0">
                <a:solidFill>
                  <a:srgbClr val="000000"/>
                </a:solidFill>
                <a:effectLst/>
                <a:latin typeface="Times New Roman" panose="02020603050405020304" pitchFamily="18" charset="0"/>
                <a:cs typeface="Times New Roman" panose="02020603050405020304" pitchFamily="18" charset="0"/>
              </a:rPr>
              <a:t>.</a:t>
            </a:r>
            <a:endParaRPr lang="en-US" altLang="zh-HK" dirty="0">
              <a:latin typeface="Times New Roman" panose="02020603050405020304" pitchFamily="18" charset="0"/>
              <a:cs typeface="Times New Roman" panose="02020603050405020304" pitchFamily="18" charset="0"/>
            </a:endParaRPr>
          </a:p>
          <a:p>
            <a:pPr marL="72000" indent="0">
              <a:lnSpc>
                <a:spcPct val="120000"/>
              </a:lnSpc>
              <a:spcBef>
                <a:spcPts val="600"/>
              </a:spcBef>
              <a:buNone/>
            </a:pPr>
            <a:endParaRPr lang="en-US" altLang="zh-HK" dirty="0">
              <a:latin typeface="Times New Roman" panose="02020603050405020304" pitchFamily="18" charset="0"/>
              <a:cs typeface="Times New Roman" panose="02020603050405020304" pitchFamily="18" charset="0"/>
            </a:endParaRPr>
          </a:p>
          <a:p>
            <a:pPr marL="529200" indent="-457200">
              <a:lnSpc>
                <a:spcPct val="120000"/>
              </a:lnSpc>
              <a:spcBef>
                <a:spcPts val="600"/>
              </a:spcBef>
              <a:buClr>
                <a:schemeClr val="accent1"/>
              </a:buClr>
              <a:buFont typeface="Wingdings 3" panose="05040102010807070707" pitchFamily="18" charset="2"/>
              <a:buChar char=""/>
            </a:pPr>
            <a:r>
              <a:rPr lang="en-US" altLang="zh-HK" b="1" dirty="0">
                <a:latin typeface="Times New Roman" panose="02020603050405020304" pitchFamily="18" charset="0"/>
                <a:cs typeface="Times New Roman" panose="02020603050405020304" pitchFamily="18" charset="0"/>
              </a:rPr>
              <a:t>Direction of Allied Health Professions Council</a:t>
            </a:r>
          </a:p>
          <a:p>
            <a:pPr lvl="1">
              <a:lnSpc>
                <a:spcPct val="120000"/>
              </a:lnSpc>
              <a:spcBef>
                <a:spcPts val="600"/>
              </a:spcBef>
            </a:pPr>
            <a:r>
              <a:rPr lang="en-US" altLang="zh-HK" sz="2500" i="0" dirty="0">
                <a:solidFill>
                  <a:srgbClr val="000000"/>
                </a:solidFill>
                <a:effectLst/>
                <a:latin typeface="Times New Roman" panose="02020603050405020304" pitchFamily="18" charset="0"/>
                <a:cs typeface="Times New Roman" panose="02020603050405020304" pitchFamily="18" charset="0"/>
              </a:rPr>
              <a:t>The Council accepted the recommendation of Report of Strategic Review on Healthcare Manpower Planning and Professional Development of 2017, and instructed all Boards to work out its implementation proposal of CPD.</a:t>
            </a:r>
          </a:p>
          <a:p>
            <a:pPr lvl="1">
              <a:lnSpc>
                <a:spcPct val="120000"/>
              </a:lnSpc>
              <a:spcBef>
                <a:spcPts val="600"/>
              </a:spcBef>
            </a:pPr>
            <a:r>
              <a:rPr lang="en-US" altLang="zh-HK" sz="2500" dirty="0">
                <a:solidFill>
                  <a:srgbClr val="000000"/>
                </a:solidFill>
                <a:latin typeface="Times New Roman" panose="02020603050405020304" pitchFamily="18" charset="0"/>
                <a:cs typeface="Times New Roman" panose="02020603050405020304" pitchFamily="18" charset="0"/>
              </a:rPr>
              <a:t>OP Board, PT Board, OT Board and RG Board have implemented mandatory CPD.</a:t>
            </a:r>
          </a:p>
          <a:p>
            <a:pPr lvl="1">
              <a:lnSpc>
                <a:spcPct val="120000"/>
              </a:lnSpc>
              <a:spcBef>
                <a:spcPts val="600"/>
              </a:spcBef>
            </a:pPr>
            <a:r>
              <a:rPr lang="en-US" altLang="zh-HK" sz="2500" i="0" dirty="0">
                <a:solidFill>
                  <a:srgbClr val="000000"/>
                </a:solidFill>
                <a:effectLst/>
                <a:latin typeface="Times New Roman" panose="02020603050405020304" pitchFamily="18" charset="0"/>
                <a:cs typeface="Times New Roman" panose="02020603050405020304" pitchFamily="18" charset="0"/>
              </a:rPr>
              <a:t>MLT Board</a:t>
            </a:r>
            <a:r>
              <a:rPr lang="en-US" altLang="zh-HK" sz="2500" dirty="0">
                <a:solidFill>
                  <a:srgbClr val="000000"/>
                </a:solidFill>
                <a:latin typeface="Times New Roman" panose="02020603050405020304" pitchFamily="18" charset="0"/>
                <a:cs typeface="Times New Roman" panose="02020603050405020304" pitchFamily="18" charset="0"/>
              </a:rPr>
              <a:t> has been working on the details of turning the voluntary CPD to mandatory in the past few years.</a:t>
            </a:r>
            <a:endParaRPr lang="en-US" altLang="zh-HK" sz="2500" i="0" dirty="0">
              <a:solidFill>
                <a:srgbClr val="000000"/>
              </a:solidFill>
              <a:effectLst/>
              <a:latin typeface="Times New Roman" panose="02020603050405020304" pitchFamily="18" charset="0"/>
              <a:cs typeface="Times New Roman" panose="02020603050405020304" pitchFamily="18" charset="0"/>
            </a:endParaRPr>
          </a:p>
          <a:p>
            <a:pPr marL="72000" indent="0">
              <a:lnSpc>
                <a:spcPct val="120000"/>
              </a:lnSpc>
              <a:spcBef>
                <a:spcPts val="600"/>
              </a:spcBef>
              <a:buNone/>
            </a:pPr>
            <a:endParaRPr lang="en-US" altLang="zh-HK" dirty="0">
              <a:latin typeface="Times New Roman" panose="02020603050405020304" pitchFamily="18" charset="0"/>
              <a:cs typeface="Times New Roman" panose="02020603050405020304" pitchFamily="18" charset="0"/>
            </a:endParaRPr>
          </a:p>
          <a:p>
            <a:pPr marL="529200" indent="-457200">
              <a:lnSpc>
                <a:spcPct val="120000"/>
              </a:lnSpc>
              <a:spcBef>
                <a:spcPts val="600"/>
              </a:spcBef>
              <a:buClr>
                <a:schemeClr val="accent1"/>
              </a:buClr>
              <a:buFont typeface="Wingdings 3" panose="05040102010807070707" pitchFamily="18" charset="2"/>
              <a:buChar char="u"/>
            </a:pPr>
            <a:r>
              <a:rPr lang="en-US" altLang="zh-HK" b="1" dirty="0">
                <a:latin typeface="Times New Roman" panose="02020603050405020304" pitchFamily="18" charset="0"/>
                <a:cs typeface="Times New Roman" panose="02020603050405020304" pitchFamily="18" charset="0"/>
              </a:rPr>
              <a:t>Legal Requirement</a:t>
            </a:r>
          </a:p>
          <a:p>
            <a:pPr marL="72000" indent="0">
              <a:lnSpc>
                <a:spcPct val="120000"/>
              </a:lnSpc>
              <a:spcBef>
                <a:spcPts val="600"/>
              </a:spcBef>
              <a:buClr>
                <a:schemeClr val="accent1"/>
              </a:buClr>
              <a:buNone/>
            </a:pPr>
            <a:r>
              <a:rPr lang="en-US" altLang="zh-HK" dirty="0">
                <a:latin typeface="Times New Roman" panose="02020603050405020304" pitchFamily="18" charset="0"/>
                <a:cs typeface="Times New Roman" panose="02020603050405020304" pitchFamily="18" charset="0"/>
              </a:rPr>
              <a:t>The legislative amendments to the Allied Health Professions Ordinance, Cap. 359 has stipulated that </a:t>
            </a:r>
            <a:r>
              <a:rPr lang="en-US" altLang="zh-HK" b="1" dirty="0">
                <a:latin typeface="Times New Roman" panose="02020603050405020304" pitchFamily="18" charset="0"/>
                <a:cs typeface="Times New Roman" panose="02020603050405020304" pitchFamily="18" charset="0"/>
              </a:rPr>
              <a:t>the Board must not issue a practising certificate to the person unless the board is satisfied that the person has complied with the requirement regarding CPD </a:t>
            </a:r>
            <a:r>
              <a:rPr lang="en-US" altLang="zh-HK" dirty="0">
                <a:latin typeface="Times New Roman" panose="02020603050405020304" pitchFamily="18" charset="0"/>
                <a:cs typeface="Times New Roman" panose="02020603050405020304" pitchFamily="18" charset="0"/>
              </a:rPr>
              <a:t>determined by the Council as applicable to the person. </a:t>
            </a:r>
            <a:r>
              <a:rPr lang="en-US" altLang="zh-HK" i="1" dirty="0">
                <a:latin typeface="Times New Roman" panose="02020603050405020304" pitchFamily="18" charset="0"/>
                <a:cs typeface="Times New Roman" panose="02020603050405020304" pitchFamily="18" charset="0"/>
              </a:rPr>
              <a:t>(s.16 of Cap. 359) </a:t>
            </a:r>
          </a:p>
        </p:txBody>
      </p:sp>
      <p:sp>
        <p:nvSpPr>
          <p:cNvPr id="5" name="標題 1">
            <a:extLst>
              <a:ext uri="{FF2B5EF4-FFF2-40B4-BE49-F238E27FC236}">
                <a16:creationId xmlns:a16="http://schemas.microsoft.com/office/drawing/2014/main" id="{17B78B85-339C-E955-D594-B99BAD7D2665}"/>
              </a:ext>
            </a:extLst>
          </p:cNvPr>
          <p:cNvSpPr>
            <a:spLocks noGrp="1"/>
          </p:cNvSpPr>
          <p:nvPr>
            <p:ph type="title"/>
          </p:nvPr>
        </p:nvSpPr>
        <p:spPr>
          <a:xfrm>
            <a:off x="649277" y="267855"/>
            <a:ext cx="8596668" cy="775941"/>
          </a:xfrm>
        </p:spPr>
        <p:txBody>
          <a:bodyPr>
            <a:normAutofit/>
          </a:bodyPr>
          <a:lstStyle/>
          <a:p>
            <a:r>
              <a:rPr lang="en-US" altLang="zh-HK" sz="3200" b="1" dirty="0">
                <a:solidFill>
                  <a:srgbClr val="0070C0"/>
                </a:solidFill>
                <a:latin typeface="Times New Roman" panose="02020603050405020304" pitchFamily="18" charset="0"/>
                <a:cs typeface="Times New Roman" panose="02020603050405020304" pitchFamily="18" charset="0"/>
              </a:rPr>
              <a:t>Q. Why do I need CPD as a RG?</a:t>
            </a:r>
          </a:p>
        </p:txBody>
      </p:sp>
      <p:sp>
        <p:nvSpPr>
          <p:cNvPr id="8" name="投影片編號版面配置區 6">
            <a:extLst>
              <a:ext uri="{FF2B5EF4-FFF2-40B4-BE49-F238E27FC236}">
                <a16:creationId xmlns:a16="http://schemas.microsoft.com/office/drawing/2014/main" id="{45B0D80F-6343-F21B-1B47-E8E8B95A6E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pPr/>
              <a:t>6</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00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DE849B5D-BD5F-5DC3-A1C8-C8F8A81BE131}"/>
              </a:ext>
            </a:extLst>
          </p:cNvPr>
          <p:cNvSpPr>
            <a:spLocks noGrp="1"/>
          </p:cNvSpPr>
          <p:nvPr>
            <p:ph type="sldNum" sz="quarter" idx="12"/>
          </p:nvPr>
        </p:nvSpPr>
        <p:spPr>
          <a:xfrm>
            <a:off x="11049776" y="6281059"/>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7</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
        <p:nvSpPr>
          <p:cNvPr id="5" name="標題 1">
            <a:extLst>
              <a:ext uri="{FF2B5EF4-FFF2-40B4-BE49-F238E27FC236}">
                <a16:creationId xmlns:a16="http://schemas.microsoft.com/office/drawing/2014/main" id="{B61A9F4A-5F9A-1229-1923-A2CBDC1682CE}"/>
              </a:ext>
            </a:extLst>
          </p:cNvPr>
          <p:cNvSpPr txBox="1">
            <a:spLocks/>
          </p:cNvSpPr>
          <p:nvPr/>
        </p:nvSpPr>
        <p:spPr>
          <a:xfrm>
            <a:off x="487552" y="2510723"/>
            <a:ext cx="9907277" cy="775941"/>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HK" sz="3200" b="1" dirty="0">
                <a:solidFill>
                  <a:srgbClr val="0070C0"/>
                </a:solidFill>
                <a:latin typeface="Times New Roman" panose="02020603050405020304" pitchFamily="18" charset="0"/>
                <a:cs typeface="Times New Roman" panose="02020603050405020304" pitchFamily="18" charset="0"/>
              </a:rPr>
              <a:t>Q. How many CPD points do I need to have, and by when?</a:t>
            </a:r>
          </a:p>
          <a:p>
            <a:endParaRPr lang="en-US" altLang="zh-HK" sz="32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852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54443-3F5F-FFCF-0BEE-5E363EA0402E}"/>
              </a:ext>
            </a:extLst>
          </p:cNvPr>
          <p:cNvSpPr>
            <a:spLocks noGrp="1"/>
          </p:cNvSpPr>
          <p:nvPr>
            <p:ph type="title"/>
          </p:nvPr>
        </p:nvSpPr>
        <p:spPr/>
        <p:txBody>
          <a:bodyPr>
            <a:normAutofit/>
          </a:bodyPr>
          <a:lstStyle/>
          <a:p>
            <a:r>
              <a:rPr lang="en-US" sz="3000" b="1" i="0" dirty="0">
                <a:solidFill>
                  <a:srgbClr val="0070C0"/>
                </a:solidFill>
                <a:effectLst/>
                <a:latin typeface="Times New Roman" panose="02020603050405020304" pitchFamily="18" charset="0"/>
                <a:cs typeface="Times New Roman" panose="02020603050405020304" pitchFamily="18" charset="0"/>
              </a:rPr>
              <a:t>Current CoP-linked Mandatory Continuing Professional Development (“CPD”) Scheme</a:t>
            </a:r>
            <a:endParaRPr lang="en-US" sz="3000"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52E7882-DB41-5E66-36A0-A42657E22931}"/>
              </a:ext>
            </a:extLst>
          </p:cNvPr>
          <p:cNvSpPr>
            <a:spLocks noGrp="1"/>
          </p:cNvSpPr>
          <p:nvPr>
            <p:ph idx="1"/>
          </p:nvPr>
        </p:nvSpPr>
        <p:spPr/>
        <p:txBody>
          <a:bodyPr>
            <a:normAutofit/>
          </a:bodyPr>
          <a:lstStyle/>
          <a:p>
            <a:r>
              <a:rPr lang="en-US" b="0" i="0" dirty="0">
                <a:solidFill>
                  <a:schemeClr val="tx1"/>
                </a:solidFill>
                <a:effectLst/>
                <a:latin typeface="Times New Roman" panose="02020603050405020304" pitchFamily="18" charset="0"/>
                <a:cs typeface="Times New Roman" panose="02020603050405020304" pitchFamily="18" charset="0"/>
              </a:rPr>
              <a:t>Generally modelled on the voluntary CPD scheme, the mandatory CPD scheme has been implemented with the commencement of the first 3-year cycle on </a:t>
            </a:r>
            <a:r>
              <a:rPr lang="en-US" b="1" i="0" dirty="0">
                <a:solidFill>
                  <a:schemeClr val="tx1"/>
                </a:solidFill>
                <a:effectLst/>
                <a:latin typeface="Times New Roman" panose="02020603050405020304" pitchFamily="18" charset="0"/>
                <a:cs typeface="Times New Roman" panose="02020603050405020304" pitchFamily="18" charset="0"/>
              </a:rPr>
              <a:t>1 July 2024.</a:t>
            </a:r>
            <a:r>
              <a:rPr lang="en-US" b="0" i="0" dirty="0">
                <a:solidFill>
                  <a:schemeClr val="tx1"/>
                </a:solidFill>
                <a:effectLst/>
                <a:latin typeface="Times New Roman" panose="02020603050405020304" pitchFamily="18" charset="0"/>
                <a:cs typeface="Times New Roman" panose="02020603050405020304" pitchFamily="18" charset="0"/>
              </a:rPr>
              <a:t>  All registered radiographers, regardless of which parts of the Register their names are in and whether they are residing in Hong Kong, are subject to the mandatory CPD scheme.  An attainment of 30 CPD points in each 3-year cycle is required. </a:t>
            </a:r>
          </a:p>
          <a:p>
            <a:r>
              <a:rPr lang="en-US" altLang="zh-HK" sz="1800" kern="100" dirty="0">
                <a:solidFill>
                  <a:schemeClr val="tx1"/>
                </a:solidFill>
                <a:effectLst/>
                <a:latin typeface="Times New Roman" panose="02020603050405020304" pitchFamily="18" charset="0"/>
                <a:ea typeface="新細明體" panose="02020500000000000000" pitchFamily="18" charset="-120"/>
              </a:rPr>
              <a:t>A CPD cycle shall span 3 years. It starts on 1 July, and ends on 30 June of the fourth year. The cycle is personalized and starts from 1 July of the next annual registration for all new registrants.</a:t>
            </a:r>
            <a:endParaRPr lang="zh-TW" altLang="zh-HK" sz="1800" kern="100" dirty="0">
              <a:solidFill>
                <a:schemeClr val="tx1"/>
              </a:solidFill>
              <a:effectLst/>
              <a:latin typeface="Times New Roman" panose="02020603050405020304" pitchFamily="18" charset="0"/>
              <a:ea typeface="新細明體" panose="02020500000000000000" pitchFamily="18" charset="-120"/>
            </a:endParaRPr>
          </a:p>
          <a:p>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9690B43-883C-102C-8D78-07FBCEE4399D}"/>
              </a:ext>
            </a:extLst>
          </p:cNvPr>
          <p:cNvSpPr>
            <a:spLocks noGrp="1"/>
          </p:cNvSpPr>
          <p:nvPr>
            <p:ph type="sldNum" sz="quarter" idx="12"/>
          </p:nvPr>
        </p:nvSpPr>
        <p:spPr>
          <a:xfrm>
            <a:off x="10961001" y="6218915"/>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8</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010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F48D2C3-519D-7D10-06C6-7348F41881DC}"/>
              </a:ext>
            </a:extLst>
          </p:cNvPr>
          <p:cNvSpPr>
            <a:spLocks noGrp="1"/>
          </p:cNvSpPr>
          <p:nvPr>
            <p:ph type="title"/>
          </p:nvPr>
        </p:nvSpPr>
        <p:spPr/>
        <p:txBody>
          <a:bodyPr>
            <a:normAutofit fontScale="90000"/>
          </a:bodyPr>
          <a:lstStyle/>
          <a:p>
            <a:r>
              <a:rPr lang="en-US" altLang="zh-HK" sz="3000" b="1" dirty="0">
                <a:solidFill>
                  <a:srgbClr val="0070C0"/>
                </a:solidFill>
                <a:latin typeface="Times New Roman" panose="02020603050405020304" pitchFamily="18" charset="0"/>
                <a:cs typeface="Times New Roman" panose="02020603050405020304" pitchFamily="18" charset="0"/>
              </a:rPr>
              <a:t>Transition </a:t>
            </a:r>
            <a:br>
              <a:rPr lang="en-US" altLang="zh-HK" sz="3000" b="1" dirty="0">
                <a:solidFill>
                  <a:srgbClr val="0070C0"/>
                </a:solidFill>
                <a:latin typeface="Times New Roman" panose="02020603050405020304" pitchFamily="18" charset="0"/>
                <a:cs typeface="Times New Roman" panose="02020603050405020304" pitchFamily="18" charset="0"/>
              </a:rPr>
            </a:br>
            <a:r>
              <a:rPr lang="en-US" altLang="zh-HK" sz="3000" b="1" dirty="0">
                <a:solidFill>
                  <a:srgbClr val="0070C0"/>
                </a:solidFill>
                <a:latin typeface="Times New Roman" panose="02020603050405020304" pitchFamily="18" charset="0"/>
                <a:cs typeface="Times New Roman" panose="02020603050405020304" pitchFamily="18" charset="0"/>
              </a:rPr>
              <a:t>Code of Practice-linked (“CoP-linked”) CPD to </a:t>
            </a:r>
            <a:r>
              <a:rPr lang="en-US" altLang="zh-HK" sz="3000" b="1" dirty="0" err="1">
                <a:solidFill>
                  <a:srgbClr val="0070C0"/>
                </a:solidFill>
                <a:latin typeface="Times New Roman" panose="02020603050405020304" pitchFamily="18" charset="0"/>
                <a:cs typeface="Times New Roman" panose="02020603050405020304" pitchFamily="18" charset="0"/>
              </a:rPr>
              <a:t>Practising</a:t>
            </a:r>
            <a:r>
              <a:rPr lang="en-US" altLang="zh-HK" sz="3000" b="1" dirty="0">
                <a:solidFill>
                  <a:srgbClr val="0070C0"/>
                </a:solidFill>
                <a:latin typeface="Times New Roman" panose="02020603050405020304" pitchFamily="18" charset="0"/>
                <a:cs typeface="Times New Roman" panose="02020603050405020304" pitchFamily="18" charset="0"/>
              </a:rPr>
              <a:t> Certificate-linked (“PC-linked”) CPD Scheme </a:t>
            </a:r>
            <a:endParaRPr lang="zh-HK" altLang="en-US" sz="3000" b="1" dirty="0">
              <a:solidFill>
                <a:srgbClr val="0070C0"/>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4260CFD5-8C16-0465-9C38-2464CCE9FD7C}"/>
              </a:ext>
            </a:extLst>
          </p:cNvPr>
          <p:cNvSpPr>
            <a:spLocks noGrp="1"/>
          </p:cNvSpPr>
          <p:nvPr>
            <p:ph idx="1"/>
          </p:nvPr>
        </p:nvSpPr>
        <p:spPr/>
        <p:txBody>
          <a:bodyPr/>
          <a:lstStyle/>
          <a:p>
            <a:r>
              <a:rPr lang="en-US" altLang="zh-HK" b="1" dirty="0">
                <a:latin typeface="Times New Roman" panose="02020603050405020304" pitchFamily="18" charset="0"/>
                <a:cs typeface="Times New Roman" panose="02020603050405020304" pitchFamily="18" charset="0"/>
              </a:rPr>
              <a:t>CoP-linked CPD will end on 30 June 2027</a:t>
            </a:r>
            <a:r>
              <a:rPr lang="en-US" altLang="zh-HK" dirty="0">
                <a:latin typeface="Times New Roman" panose="02020603050405020304" pitchFamily="18" charset="0"/>
                <a:cs typeface="Times New Roman" panose="02020603050405020304" pitchFamily="18" charset="0"/>
              </a:rPr>
              <a:t>.  No registrants would involve in CoP-linked CPD afterwards.</a:t>
            </a:r>
          </a:p>
          <a:p>
            <a:r>
              <a:rPr lang="en-US" altLang="zh-HK" b="1" dirty="0">
                <a:latin typeface="Times New Roman" panose="02020603050405020304" pitchFamily="18" charset="0"/>
                <a:cs typeface="Times New Roman" panose="02020603050405020304" pitchFamily="18" charset="0"/>
              </a:rPr>
              <a:t>PC-linked CPD </a:t>
            </a:r>
            <a:r>
              <a:rPr lang="en-US" altLang="zh-HK" dirty="0">
                <a:latin typeface="Times New Roman" panose="02020603050405020304" pitchFamily="18" charset="0"/>
                <a:cs typeface="Times New Roman" panose="02020603050405020304" pitchFamily="18" charset="0"/>
              </a:rPr>
              <a:t>will </a:t>
            </a:r>
            <a:r>
              <a:rPr lang="en-US" altLang="zh-HK" b="1" dirty="0">
                <a:latin typeface="Times New Roman" panose="02020603050405020304" pitchFamily="18" charset="0"/>
                <a:cs typeface="Times New Roman" panose="02020603050405020304" pitchFamily="18" charset="0"/>
              </a:rPr>
              <a:t>commence sine 1 July 2027</a:t>
            </a:r>
            <a:r>
              <a:rPr lang="en-US" altLang="zh-HK" dirty="0">
                <a:latin typeface="Times New Roman" panose="02020603050405020304" pitchFamily="18" charset="0"/>
                <a:cs typeface="Times New Roman" panose="02020603050405020304" pitchFamily="18" charset="0"/>
              </a:rPr>
              <a:t>.  All registrants shall immediately join the </a:t>
            </a:r>
            <a:r>
              <a:rPr lang="en-US" altLang="zh-HK" dirty="0" err="1">
                <a:latin typeface="Times New Roman" panose="02020603050405020304" pitchFamily="18" charset="0"/>
                <a:cs typeface="Times New Roman" panose="02020603050405020304" pitchFamily="18" charset="0"/>
              </a:rPr>
              <a:t>Practising</a:t>
            </a:r>
            <a:r>
              <a:rPr lang="en-US" altLang="zh-HK" dirty="0">
                <a:latin typeface="Times New Roman" panose="02020603050405020304" pitchFamily="18" charset="0"/>
                <a:cs typeface="Times New Roman" panose="02020603050405020304" pitchFamily="18" charset="0"/>
              </a:rPr>
              <a:t>-cert-linked CPD.</a:t>
            </a:r>
          </a:p>
          <a:p>
            <a:r>
              <a:rPr lang="en-US" altLang="zh-HK" dirty="0">
                <a:latin typeface="Times New Roman" panose="02020603050405020304" pitchFamily="18" charset="0"/>
                <a:cs typeface="Times New Roman" panose="02020603050405020304" pitchFamily="18" charset="0"/>
              </a:rPr>
              <a:t>Attainment of </a:t>
            </a:r>
            <a:r>
              <a:rPr lang="en-US" altLang="zh-HK" dirty="0" err="1">
                <a:latin typeface="Times New Roman" panose="02020603050405020304" pitchFamily="18" charset="0"/>
                <a:cs typeface="Times New Roman" panose="02020603050405020304" pitchFamily="18" charset="0"/>
              </a:rPr>
              <a:t>Practising</a:t>
            </a:r>
            <a:r>
              <a:rPr lang="en-US" altLang="zh-HK" dirty="0">
                <a:latin typeface="Times New Roman" panose="02020603050405020304" pitchFamily="18" charset="0"/>
                <a:cs typeface="Times New Roman" panose="02020603050405020304" pitchFamily="18" charset="0"/>
              </a:rPr>
              <a:t>-cert-linked CPD should be calculated and reported when renewal of </a:t>
            </a:r>
            <a:r>
              <a:rPr lang="en-US" altLang="zh-HK" dirty="0" err="1">
                <a:latin typeface="Times New Roman" panose="02020603050405020304" pitchFamily="18" charset="0"/>
                <a:cs typeface="Times New Roman" panose="02020603050405020304" pitchFamily="18" charset="0"/>
              </a:rPr>
              <a:t>practising</a:t>
            </a:r>
            <a:r>
              <a:rPr lang="en-US" altLang="zh-HK" dirty="0">
                <a:latin typeface="Times New Roman" panose="02020603050405020304" pitchFamily="18" charset="0"/>
                <a:cs typeface="Times New Roman" panose="02020603050405020304" pitchFamily="18" charset="0"/>
              </a:rPr>
              <a:t> cert is required.</a:t>
            </a:r>
            <a:endParaRPr lang="zh-HK"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ACF9C533-4390-57C0-9A73-32A3D741CAC7}"/>
              </a:ext>
            </a:extLst>
          </p:cNvPr>
          <p:cNvSpPr>
            <a:spLocks noGrp="1"/>
          </p:cNvSpPr>
          <p:nvPr>
            <p:ph type="sldNum" sz="quarter" idx="12"/>
          </p:nvPr>
        </p:nvSpPr>
        <p:spPr>
          <a:xfrm>
            <a:off x="11032021" y="6236671"/>
            <a:ext cx="683339" cy="365125"/>
          </a:xfrm>
        </p:spPr>
        <p:txBody>
          <a:bodyPr/>
          <a:lstStyle/>
          <a:p>
            <a:fld id="{C3DFFFC4-0B1A-4EB0-BB4F-760C91EE1A29}" type="slidenum">
              <a:rPr lang="zh-HK" altLang="en-US" sz="1800" b="1" smtClean="0">
                <a:solidFill>
                  <a:schemeClr val="tx1"/>
                </a:solidFill>
                <a:latin typeface="Times New Roman" panose="02020603050405020304" pitchFamily="18" charset="0"/>
                <a:cs typeface="Times New Roman" panose="02020603050405020304" pitchFamily="18" charset="0"/>
              </a:rPr>
              <a:t>9</a:t>
            </a:fld>
            <a:endParaRPr lang="zh-HK" altLang="en-US" sz="1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3106703"/>
      </p:ext>
    </p:extLst>
  </p:cSld>
  <p:clrMapOvr>
    <a:masterClrMapping/>
  </p:clrMapOvr>
</p:sld>
</file>

<file path=ppt/theme/theme1.xml><?xml version="1.0" encoding="utf-8"?>
<a:theme xmlns:a="http://schemas.openxmlformats.org/drawingml/2006/main" name="Facet">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8283</TotalTime>
  <Words>3571</Words>
  <Application>Microsoft Office PowerPoint</Application>
  <PresentationFormat>Widescreen</PresentationFormat>
  <Paragraphs>479</Paragraphs>
  <Slides>33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新細明體</vt:lpstr>
      <vt:lpstr>Aptos</vt:lpstr>
      <vt:lpstr>Arial</vt:lpstr>
      <vt:lpstr>Calibri</vt:lpstr>
      <vt:lpstr>Times New Roman</vt:lpstr>
      <vt:lpstr>Trebuchet MS</vt:lpstr>
      <vt:lpstr>Wingdings</vt:lpstr>
      <vt:lpstr>Wingdings 3</vt:lpstr>
      <vt:lpstr>Facet</vt:lpstr>
      <vt:lpstr>  Updates on Mandatory Continuing Professional Development Scheme for Radiographers  Seminar  8 June 2026 </vt:lpstr>
      <vt:lpstr>House Rules</vt:lpstr>
      <vt:lpstr>PowerPoint Presentation</vt:lpstr>
      <vt:lpstr>Today’s Objective</vt:lpstr>
      <vt:lpstr>Common Questions in mind</vt:lpstr>
      <vt:lpstr>Q. Why do I need CPD as a RG?</vt:lpstr>
      <vt:lpstr>PowerPoint Presentation</vt:lpstr>
      <vt:lpstr>Current CoP-linked Mandatory Continuing Professional Development (“CPD”) Scheme</vt:lpstr>
      <vt:lpstr>Transition  Code of Practice-linked (“CoP-linked”) CPD to Practising Certificate-linked (“PC-linked”) CPD Scheme </vt:lpstr>
      <vt:lpstr>Transition of Code of Practice-linked (“CoP-linked”) CPD to Practising Certificate-linked (“PC-linked”) CPD Scheme </vt:lpstr>
      <vt:lpstr>Group 1A</vt:lpstr>
      <vt:lpstr>Group 1B</vt:lpstr>
      <vt:lpstr>Group 2A</vt:lpstr>
      <vt:lpstr>Group 2B</vt:lpstr>
      <vt:lpstr>Group 2C</vt:lpstr>
      <vt:lpstr>Group 3A</vt:lpstr>
      <vt:lpstr>Group 3B</vt:lpstr>
      <vt:lpstr>Group 3C</vt:lpstr>
      <vt:lpstr>Group 4</vt:lpstr>
      <vt:lpstr>PowerPoint Presentation</vt:lpstr>
      <vt:lpstr>PowerPoint Presentation</vt:lpstr>
      <vt:lpstr>Q. How could I obtain CPD points?</vt:lpstr>
      <vt:lpstr>Scope of CPD Activities &amp; Allocation of Points </vt:lpstr>
      <vt:lpstr>Scope of CPD Activities &amp; Allocation of Points </vt:lpstr>
      <vt:lpstr>Scope of CPD Activities &amp; Allocation of Points </vt:lpstr>
      <vt:lpstr>Scope of CPD Activities &amp; Allocation of Points </vt:lpstr>
      <vt:lpstr>Scope of CPD Activities &amp; Allocation of Points </vt:lpstr>
      <vt:lpstr>List of Accredited Programme Providers (APPs)</vt:lpstr>
      <vt:lpstr>Q. How can I track the progress and report my CPD points? </vt:lpstr>
      <vt:lpstr>Q. Can I be exempted from the Mandatory CPD Scheme?</vt:lpstr>
      <vt:lpstr>Q. What will happen if I cannot fulfill CPD points by the end of practising certificate renewal?</vt:lpstr>
      <vt:lpstr>PowerPoint Presentation</vt:lpstr>
      <vt:lpstr>Thank You </vt:lpstr>
    </vt:vector>
  </TitlesOfParts>
  <Company>Home Affairs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15th BEdC Meeting</dc:title>
  <dc:creator>Windows 使用者</dc:creator>
  <cp:lastModifiedBy>Chris_SW_SHEK</cp:lastModifiedBy>
  <cp:revision>693</cp:revision>
  <cp:lastPrinted>2026-06-05T02:11:00Z</cp:lastPrinted>
  <dcterms:created xsi:type="dcterms:W3CDTF">2023-08-21T09:29:34Z</dcterms:created>
  <dcterms:modified xsi:type="dcterms:W3CDTF">2026-06-09T08:56:12Z</dcterms:modified>
  <cp:contentStatus/>
</cp:coreProperties>
</file>